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9" r:id="rId10"/>
    <p:sldId id="267" r:id="rId11"/>
    <p:sldId id="263" r:id="rId12"/>
    <p:sldId id="264" r:id="rId13"/>
    <p:sldId id="265" r:id="rId14"/>
    <p:sldId id="27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</a:fld>
            <a:endParaRPr lang="en-US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smtClean="0"/>
            </a:fld>
            <a:endParaRPr lang="en-US" dirty="0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smtClean="0"/>
            </a:fld>
            <a:endParaRPr lang="en-US" dirty="0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smtClean="0"/>
            </a:fld>
            <a:endParaRPr lang="en-US" dirty="0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Замещающая дата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smtClean="0"/>
            </a:fld>
            <a:endParaRPr lang="en-US" dirty="0"/>
          </a:p>
        </p:txBody>
      </p:sp>
      <p:sp>
        <p:nvSpPr>
          <p:cNvPr id="5" name="Замещающий 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6" name="Замещающий 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smtClean="0"/>
            </a:fld>
            <a:endParaRPr lang="en-US" dirty="0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Замещающая дата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smtClean="0"/>
            </a:fld>
            <a:endParaRPr lang="en-US" dirty="0"/>
          </a:p>
        </p:txBody>
      </p:sp>
      <p:sp>
        <p:nvSpPr>
          <p:cNvPr id="8" name="Замещающий 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9" name="Замещающий 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Замещающая дата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smtClean="0"/>
            </a:fld>
            <a:endParaRPr lang="en-US" dirty="0"/>
          </a:p>
        </p:txBody>
      </p:sp>
      <p:sp>
        <p:nvSpPr>
          <p:cNvPr id="4" name="Замещающий 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5" name="Замещающий 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мещающая дата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smtClean="0"/>
            </a:fld>
            <a:endParaRPr lang="en-US" dirty="0"/>
          </a:p>
        </p:txBody>
      </p:sp>
      <p:sp>
        <p:nvSpPr>
          <p:cNvPr id="3" name="Замещающий 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4" name="Замещающий 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smtClean="0"/>
            </a:fld>
            <a:endParaRPr lang="en-US" dirty="0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Замещающая дата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48A87A34-81AB-432B-8DAE-1953F412C126}" type="datetimeFigureOut">
              <a:rPr lang="en-US" smtClean="0"/>
            </a:fld>
            <a:endParaRPr lang="en-US" dirty="0"/>
          </a:p>
        </p:txBody>
      </p:sp>
      <p:sp>
        <p:nvSpPr>
          <p:cNvPr id="6" name="Замещающий 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 dirty="0"/>
          </a:p>
        </p:txBody>
      </p:sp>
      <p:sp>
        <p:nvSpPr>
          <p:cNvPr id="7" name="Замещающий 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48A87A34-81AB-432B-8DAE-1953F412C126}" type="datetimeFigureOut">
              <a:rPr lang="en-US" smtClean="0"/>
            </a:fld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6D22F896-40B5-4ADD-8801-0D06FADFA095}" type="slidenum">
              <a:rPr lang="en-US" smtClean="0"/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431290" y="1832610"/>
            <a:ext cx="9709150" cy="1600200"/>
          </a:xfrm>
        </p:spPr>
        <p:txBody>
          <a:bodyPr>
            <a:noAutofit/>
            <a:scene3d>
              <a:camera prst="orthographicFront"/>
              <a:lightRig rig="threePt" dir="t"/>
            </a:scene3d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ПРОГРАММА</a:t>
            </a:r>
            <a:br>
              <a:rPr lang="ru-RU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ru-RU" sz="2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ru-RU" sz="2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МЕЖДУНАРОД</a:t>
            </a:r>
            <a:r>
              <a:rPr lang="ru-RU" sz="20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НОЙ </a:t>
            </a:r>
            <a:r>
              <a:rPr lang="ru-RU" sz="2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НАУЧНО-ПРАКТИЧЕСКОЙ КОНФЕРЕНЦИИ </a:t>
            </a:r>
            <a:br>
              <a:rPr lang="ru-RU" sz="2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ru-RU" sz="20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ru-RU" sz="20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93775" y="3909060"/>
            <a:ext cx="10356850" cy="1736725"/>
          </a:xfrm>
        </p:spPr>
        <p:txBody>
          <a:bodyPr>
            <a:normAutofit fontScale="90000"/>
          </a:bodyPr>
          <a:lstStyle/>
          <a:p>
            <a:pPr algn="ctr">
              <a:lnSpc>
                <a:spcPct val="210000"/>
              </a:lnSpc>
            </a:pPr>
            <a:r>
              <a:rPr lang="ru-RU" sz="2000" b="1" i="1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Black" panose="020B0A04020102020204" pitchFamily="34" charset="0"/>
              </a:rPr>
              <a:t>«Стратегическое развитие экономики, права и управления в новых геоэкономических и геополитических условиях: вызовы и приоритеты»</a:t>
            </a:r>
            <a:endParaRPr lang="ru-RU" sz="2000" b="1" i="1" dirty="0" smtClean="0">
              <a:solidFill>
                <a:schemeClr val="bg2">
                  <a:lumMod val="7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Black" panose="020B0A04020102020204" pitchFamily="34" charset="0"/>
            </a:endParaRPr>
          </a:p>
          <a:p>
            <a:pPr algn="ctr"/>
            <a:endParaRPr lang="ru-RU" sz="15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ru-RU" sz="1500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ru-RU" sz="1500" dirty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ru-RU" sz="15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03815" y="5869984"/>
            <a:ext cx="3163094" cy="614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2">
                    <a:lumMod val="75000"/>
                  </a:schemeClr>
                </a:solidFill>
              </a:rPr>
              <a:t>Москва</a:t>
            </a:r>
            <a:endParaRPr lang="ru-RU" sz="12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endParaRPr lang="ru-RU" sz="1000" b="1" dirty="0" smtClean="0">
              <a:solidFill>
                <a:schemeClr val="bg2">
                  <a:lumMod val="75000"/>
                </a:schemeClr>
              </a:solidFill>
            </a:endParaRPr>
          </a:p>
          <a:p>
            <a:pPr algn="ctr"/>
            <a:r>
              <a:rPr lang="ru-RU" sz="1200" b="1" dirty="0">
                <a:solidFill>
                  <a:schemeClr val="bg2">
                    <a:lumMod val="75000"/>
                  </a:schemeClr>
                </a:solidFill>
                <a:cs typeface="Arial" panose="020B0604020202020204"/>
              </a:rPr>
              <a:t>03 </a:t>
            </a:r>
            <a:r>
              <a:rPr lang="ru-RU" sz="1200" b="1">
                <a:solidFill>
                  <a:schemeClr val="bg2">
                    <a:lumMod val="75000"/>
                  </a:schemeClr>
                </a:solidFill>
                <a:cs typeface="Arial" panose="020B0604020202020204"/>
              </a:rPr>
              <a:t> июн</a:t>
            </a:r>
            <a:r>
              <a:rPr lang="ru-RU" sz="1200" b="1" smtClean="0">
                <a:solidFill>
                  <a:schemeClr val="bg2">
                    <a:lumMod val="75000"/>
                  </a:schemeClr>
                </a:solidFill>
                <a:cs typeface="Arial" panose="020B0604020202020204"/>
              </a:rPr>
              <a:t>я </a:t>
            </a:r>
            <a:r>
              <a:rPr lang="ru-RU" sz="1200" b="1" dirty="0" smtClean="0">
                <a:solidFill>
                  <a:schemeClr val="bg2">
                    <a:lumMod val="75000"/>
                  </a:schemeClr>
                </a:solidFill>
                <a:cs typeface="Arial" panose="020B0604020202020204"/>
              </a:rPr>
              <a:t>2024 </a:t>
            </a:r>
            <a:r>
              <a:rPr lang="ru-RU" sz="1200" b="1" dirty="0">
                <a:solidFill>
                  <a:schemeClr val="bg2">
                    <a:lumMod val="75000"/>
                  </a:schemeClr>
                </a:solidFill>
                <a:cs typeface="Arial" panose="020B0604020202020204"/>
              </a:rPr>
              <a:t>г.</a:t>
            </a:r>
            <a:endParaRPr lang="ru-RU" sz="1200" b="1" i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8052" y="592810"/>
            <a:ext cx="19279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Доклады</a:t>
            </a:r>
            <a:r>
              <a:rPr lang="ru-RU" sz="28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endParaRPr lang="ru-RU" sz="28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07770" y="1383030"/>
            <a:ext cx="10271125" cy="525526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sz="1400" dirty="0" err="1" smtClean="0"/>
              <a:t>Акумова</a:t>
            </a:r>
            <a:r>
              <a:rPr lang="ru-RU" sz="1400" dirty="0" smtClean="0"/>
              <a:t> Н.В. </a:t>
            </a:r>
            <a:r>
              <a:rPr lang="ru-RU" sz="1400" dirty="0"/>
              <a:t> Инновационные технологии в управлении персоналом и трудовыми отношениями</a:t>
            </a:r>
            <a:endParaRPr lang="ru-RU" sz="1400" dirty="0"/>
          </a:p>
          <a:p>
            <a:endParaRPr lang="ru-RU" sz="1400" dirty="0" smtClean="0"/>
          </a:p>
          <a:p>
            <a:r>
              <a:rPr lang="ru-RU" sz="1400" dirty="0" smtClean="0"/>
              <a:t>Базылев В.Н., </a:t>
            </a:r>
            <a:r>
              <a:rPr lang="ru-RU" sz="1400" dirty="0" err="1" smtClean="0">
                <a:sym typeface="+mn-ea"/>
              </a:rPr>
              <a:t>Давитадзе</a:t>
            </a:r>
            <a:r>
              <a:rPr lang="ru-RU" sz="1400" dirty="0" smtClean="0">
                <a:sym typeface="+mn-ea"/>
              </a:rPr>
              <a:t> М.Д.,Смирнов М.Г.</a:t>
            </a:r>
            <a:r>
              <a:rPr lang="ru-RU" sz="1400" dirty="0" smtClean="0"/>
              <a:t> Цифровизация судебной лингвистической экспертизы: вызов времени</a:t>
            </a:r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>
                <a:sym typeface="+mn-ea"/>
              </a:rPr>
              <a:t>Базылев В.Н.,</a:t>
            </a:r>
            <a:r>
              <a:rPr lang="ru-RU" sz="1400" dirty="0"/>
              <a:t> Сотникова Е.Д., Шпунтова В.Г. Общение в социальных сетях как коммуникативный инструмент в современной отечественной образовательной среде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/>
              <a:t>Бахарев М.В. Основные проблемы и пути их решения при обучении студентов при эксплуатации БПЛА</a:t>
            </a:r>
            <a:endParaRPr lang="ru-RU" sz="1400" dirty="0"/>
          </a:p>
          <a:p>
            <a:endParaRPr lang="ru-RU" sz="1400" dirty="0"/>
          </a:p>
          <a:p>
            <a:r>
              <a:rPr lang="en-US" altLang="en-US" sz="1400" dirty="0"/>
              <a:t>Бицоева</a:t>
            </a:r>
            <a:r>
              <a:rPr lang="en-US" altLang="ru-RU" sz="1400" dirty="0"/>
              <a:t> </a:t>
            </a:r>
            <a:r>
              <a:rPr lang="en-US" altLang="en-US" sz="1400" dirty="0"/>
              <a:t>М</a:t>
            </a:r>
            <a:r>
              <a:rPr lang="en-US" altLang="ru-RU" sz="1400" dirty="0"/>
              <a:t>. </a:t>
            </a:r>
            <a:r>
              <a:rPr lang="en-US" altLang="en-US" sz="1400" dirty="0"/>
              <a:t>А</a:t>
            </a:r>
            <a:r>
              <a:rPr lang="en-US" altLang="ru-RU" sz="1400" dirty="0"/>
              <a:t>. </a:t>
            </a:r>
            <a:r>
              <a:rPr lang="en-US" altLang="en-US" sz="1400" dirty="0"/>
              <a:t>Эволюция</a:t>
            </a:r>
            <a:r>
              <a:rPr lang="en-US" altLang="ru-RU" sz="1400" dirty="0"/>
              <a:t> </a:t>
            </a:r>
            <a:r>
              <a:rPr lang="en-US" altLang="en-US" sz="1400" dirty="0"/>
              <a:t>правового</a:t>
            </a:r>
            <a:r>
              <a:rPr lang="en-US" altLang="ru-RU" sz="1400" dirty="0"/>
              <a:t> </a:t>
            </a:r>
            <a:r>
              <a:rPr lang="en-US" altLang="en-US" sz="1400" dirty="0"/>
              <a:t>статуса</a:t>
            </a:r>
            <a:r>
              <a:rPr lang="en-US" altLang="ru-RU" sz="1400" dirty="0"/>
              <a:t> </a:t>
            </a:r>
            <a:r>
              <a:rPr lang="en-US" altLang="en-US" sz="1400" dirty="0"/>
              <a:t>арбитражного</a:t>
            </a:r>
            <a:r>
              <a:rPr lang="en-US" altLang="ru-RU" sz="1400" dirty="0"/>
              <a:t> </a:t>
            </a:r>
            <a:r>
              <a:rPr lang="en-US" altLang="en-US" sz="1400" dirty="0"/>
              <a:t>управляющего</a:t>
            </a:r>
            <a:r>
              <a:rPr lang="en-US" altLang="ru-RU" sz="1400" dirty="0"/>
              <a:t>: </a:t>
            </a:r>
            <a:r>
              <a:rPr lang="en-US" altLang="en-US" sz="1400" dirty="0"/>
              <a:t>российский</a:t>
            </a:r>
            <a:r>
              <a:rPr lang="en-US" altLang="ru-RU" sz="1400" dirty="0"/>
              <a:t> </a:t>
            </a:r>
            <a:r>
              <a:rPr lang="en-US" altLang="en-US" sz="1400" dirty="0"/>
              <a:t>и</a:t>
            </a:r>
            <a:r>
              <a:rPr lang="en-US" altLang="ru-RU" sz="1400" dirty="0"/>
              <a:t> </a:t>
            </a:r>
            <a:r>
              <a:rPr lang="en-US" altLang="en-US" sz="1400" dirty="0"/>
              <a:t>международный</a:t>
            </a:r>
            <a:r>
              <a:rPr lang="en-US" altLang="ru-RU" sz="1400" dirty="0"/>
              <a:t> </a:t>
            </a:r>
            <a:r>
              <a:rPr lang="en-US" altLang="en-US" sz="1400" dirty="0"/>
              <a:t>опыт</a:t>
            </a:r>
            <a:r>
              <a:rPr lang="en-US" altLang="ru-RU" sz="1400" dirty="0"/>
              <a:t>.</a:t>
            </a:r>
            <a:endParaRPr lang="ru-RU" altLang="ru-RU" sz="1400" dirty="0"/>
          </a:p>
          <a:p>
            <a:endParaRPr lang="ru-RU" altLang="ru-RU" sz="1400" dirty="0"/>
          </a:p>
          <a:p>
            <a:r>
              <a:rPr lang="en-US" altLang="en-US" sz="1400" dirty="0"/>
              <a:t>Бицоева</a:t>
            </a:r>
            <a:r>
              <a:rPr lang="en-US" altLang="ru-RU" sz="1400" dirty="0"/>
              <a:t> </a:t>
            </a:r>
            <a:r>
              <a:rPr lang="en-US" altLang="en-US" sz="1400" dirty="0"/>
              <a:t>М</a:t>
            </a:r>
            <a:r>
              <a:rPr lang="en-US" altLang="ru-RU" sz="1400" dirty="0"/>
              <a:t>.</a:t>
            </a:r>
            <a:r>
              <a:rPr lang="en-US" altLang="en-US" sz="1400" dirty="0"/>
              <a:t>А</a:t>
            </a:r>
            <a:r>
              <a:rPr lang="en-US" altLang="ru-RU" sz="1400" dirty="0"/>
              <a:t>. </a:t>
            </a:r>
            <a:r>
              <a:rPr lang="en-US" altLang="en-US" sz="1400" dirty="0"/>
              <a:t>Роль</a:t>
            </a:r>
            <a:r>
              <a:rPr lang="en-US" altLang="ru-RU" sz="1400" dirty="0"/>
              <a:t> </a:t>
            </a:r>
            <a:r>
              <a:rPr lang="en-US" altLang="en-US" sz="1400" dirty="0"/>
              <a:t>арбитражного</a:t>
            </a:r>
            <a:r>
              <a:rPr lang="en-US" altLang="ru-RU" sz="1400" dirty="0"/>
              <a:t> </a:t>
            </a:r>
            <a:r>
              <a:rPr lang="en-US" altLang="en-US" sz="1400" dirty="0"/>
              <a:t>управляющего</a:t>
            </a:r>
            <a:r>
              <a:rPr lang="en-US" altLang="ru-RU" sz="1400" dirty="0"/>
              <a:t> </a:t>
            </a:r>
            <a:r>
              <a:rPr lang="en-US" altLang="en-US" sz="1400" dirty="0"/>
              <a:t>в</a:t>
            </a:r>
            <a:r>
              <a:rPr lang="en-US" altLang="ru-RU" sz="1400" dirty="0"/>
              <a:t> </a:t>
            </a:r>
            <a:r>
              <a:rPr lang="en-US" altLang="en-US" sz="1400" dirty="0"/>
              <a:t>системе</a:t>
            </a:r>
            <a:r>
              <a:rPr lang="en-US" altLang="ru-RU" sz="1400" dirty="0"/>
              <a:t> </a:t>
            </a:r>
            <a:r>
              <a:rPr lang="en-US" altLang="en-US" sz="1400" dirty="0"/>
              <a:t>внесудебного</a:t>
            </a:r>
            <a:r>
              <a:rPr lang="en-US" altLang="ru-RU" sz="1400" dirty="0"/>
              <a:t> </a:t>
            </a:r>
            <a:r>
              <a:rPr lang="en-US" altLang="en-US" sz="1400" dirty="0"/>
              <a:t>урегулирования</a:t>
            </a:r>
            <a:r>
              <a:rPr lang="en-US" altLang="ru-RU" sz="1400" dirty="0"/>
              <a:t>: </a:t>
            </a:r>
            <a:r>
              <a:rPr lang="en-US" altLang="en-US" sz="1400" dirty="0"/>
              <a:t>современные</a:t>
            </a:r>
            <a:r>
              <a:rPr lang="en-US" altLang="ru-RU" sz="1400" dirty="0"/>
              <a:t> </a:t>
            </a:r>
            <a:r>
              <a:rPr lang="en-US" altLang="en-US" sz="1400" dirty="0"/>
              <a:t>тенденции</a:t>
            </a:r>
            <a:r>
              <a:rPr lang="en-US" altLang="ru-RU" sz="1400" dirty="0"/>
              <a:t> </a:t>
            </a:r>
            <a:r>
              <a:rPr lang="en-US" altLang="en-US" sz="1400" dirty="0"/>
              <a:t>и</a:t>
            </a:r>
            <a:r>
              <a:rPr lang="en-US" altLang="ru-RU" sz="1400" dirty="0"/>
              <a:t> </a:t>
            </a:r>
            <a:r>
              <a:rPr lang="en-US" altLang="en-US" sz="1400" dirty="0"/>
              <a:t>перспективы</a:t>
            </a:r>
            <a:endParaRPr lang="en-US" altLang="en-US" sz="1400" dirty="0"/>
          </a:p>
          <a:p>
            <a:endParaRPr lang="ru-RU" sz="1400" dirty="0"/>
          </a:p>
          <a:p>
            <a:r>
              <a:rPr lang="ru-RU" sz="1400" dirty="0" err="1" smtClean="0"/>
              <a:t>Босова Е.В. «Зеленая экономика» и устойчивое развитие России</a:t>
            </a:r>
            <a:endParaRPr lang="ru-RU" sz="1400" dirty="0" err="1" smtClean="0"/>
          </a:p>
          <a:p>
            <a:endParaRPr lang="ru-RU" sz="1400" dirty="0" err="1" smtClean="0"/>
          </a:p>
          <a:p>
            <a:r>
              <a:rPr lang="ru-RU" sz="1400" dirty="0"/>
              <a:t>Данина Т.М., </a:t>
            </a:r>
            <a:r>
              <a:rPr lang="ru-RU" sz="1400" dirty="0" err="1"/>
              <a:t>Ромашкин</a:t>
            </a:r>
            <a:r>
              <a:rPr lang="ru-RU" sz="1400" dirty="0"/>
              <a:t> А.Е</a:t>
            </a:r>
            <a:r>
              <a:rPr lang="ru-RU" sz="1400" dirty="0" smtClean="0"/>
              <a:t>. Проблемы реализации индивидуальных программ развития регионов</a:t>
            </a:r>
            <a:endParaRPr lang="ru-RU" sz="1400" dirty="0" smtClean="0"/>
          </a:p>
          <a:p>
            <a:endParaRPr lang="ru-RU" sz="1400" dirty="0" err="1"/>
          </a:p>
          <a:p>
            <a:r>
              <a:rPr lang="ru-RU" sz="1400" dirty="0">
                <a:sym typeface="+mn-ea"/>
              </a:rPr>
              <a:t>Добровольская С.С., Гладкова М.В. Влияние финансовой грамотности на управление кредитными ресурсами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>
                <a:sym typeface="+mn-ea"/>
              </a:rPr>
              <a:t>Жариков Ю.С., Тихомиров А.Н. Привитие позитивных навыков здорового образа жизни в условиях современной образовательной организации</a:t>
            </a:r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93198" y="588935"/>
            <a:ext cx="1831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Доклады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0160" y="1479550"/>
            <a:ext cx="10193655" cy="52622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ym typeface="+mn-ea"/>
              </a:rPr>
              <a:t>Иванова Л.С. Методический инструментарий оценки отраслевого уровня развития передовых производственных технологий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 err="1">
                <a:sym typeface="+mn-ea"/>
              </a:rPr>
              <a:t>Крысанов А.Е. Способы защиты гражданских прав</a:t>
            </a:r>
            <a:endParaRPr lang="ru-RU" sz="1400" dirty="0" err="1"/>
          </a:p>
          <a:p>
            <a:endParaRPr lang="ru-RU" sz="1400" dirty="0" err="1">
              <a:sym typeface="+mn-ea"/>
            </a:endParaRPr>
          </a:p>
          <a:p>
            <a:r>
              <a:rPr lang="ru-RU" sz="1400" dirty="0" err="1">
                <a:sym typeface="+mn-ea"/>
              </a:rPr>
              <a:t>Лямзин</a:t>
            </a:r>
            <a:r>
              <a:rPr lang="ru-RU" sz="1400" dirty="0">
                <a:sym typeface="+mn-ea"/>
              </a:rPr>
              <a:t> М.А. Концептуальные положения и практика реализации федерального проекта «Профессионалитет»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/>
              <a:t>Марченко Р.А. Основные положения кодекса Республики Молдова о науке и инновациях от 15 июля 2004 года </a:t>
            </a:r>
            <a:endParaRPr lang="ru-RU" sz="1400" dirty="0"/>
          </a:p>
          <a:p>
            <a:r>
              <a:rPr lang="ru-RU" sz="1400" dirty="0"/>
              <a:t>№259-xv в контексте положительного зарубежного опыта систематизации законодательства в сфере </a:t>
            </a:r>
            <a:endParaRPr lang="ru-RU" sz="1400" dirty="0"/>
          </a:p>
          <a:p>
            <a:r>
              <a:rPr lang="ru-RU" sz="1400" dirty="0"/>
              <a:t>инновационной деятельности</a:t>
            </a:r>
            <a:endParaRPr lang="ru-RU" sz="1400" dirty="0"/>
          </a:p>
          <a:p>
            <a:endParaRPr lang="ru-RU" sz="1400" dirty="0" smtClean="0"/>
          </a:p>
          <a:p>
            <a:r>
              <a:rPr lang="ru-RU" sz="1400" dirty="0" smtClean="0"/>
              <a:t>Масягин В.П. ИКТ как инструмент духовно-нравственного воспитания учащихся</a:t>
            </a:r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/>
              <a:t>Немцева Ю.В., Каржева Е.В., Тарасова Г.В. Налоговый аудит как часть общей аудиторской проверки, особенности и необходимость проведения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/>
              <a:t>Редкоус В.М. К вопросу о мерах по совершенствованию инновационного развития (опыт Республики Узбекистан)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>
                <a:sym typeface="+mn-ea"/>
              </a:rPr>
              <a:t>Сельская О.В. Мотивация к труду персонала, как ключевой фактор развития организации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>
                <a:sym typeface="+mn-ea"/>
              </a:rPr>
              <a:t>Семенова А.Н., Данина И.Н. Вопросы реализации государственной молодежной политики в новых геополитических</a:t>
            </a:r>
            <a:endParaRPr lang="ru-RU" sz="1400" dirty="0"/>
          </a:p>
          <a:p>
            <a:r>
              <a:rPr lang="ru-RU" sz="1400" dirty="0">
                <a:sym typeface="+mn-ea"/>
              </a:rPr>
              <a:t> условиях</a:t>
            </a:r>
            <a:endParaRPr lang="ru-RU" sz="1400" dirty="0"/>
          </a:p>
          <a:p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7739" y="629108"/>
            <a:ext cx="183172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Доклады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23645" y="1455420"/>
            <a:ext cx="10185400" cy="496760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r>
              <a:rPr lang="ru-RU" sz="1400" dirty="0">
                <a:sym typeface="+mn-ea"/>
              </a:rPr>
              <a:t>Семенова В.Г., Ибрагимова А.Р. Сущность и специфика творческого рассказывания по картине как комплексного </a:t>
            </a:r>
            <a:endParaRPr lang="ru-RU" sz="1400" dirty="0"/>
          </a:p>
          <a:p>
            <a:r>
              <a:rPr lang="ru-RU" sz="1400" dirty="0">
                <a:sym typeface="+mn-ea"/>
              </a:rPr>
              <a:t>подхода к развитию речи дошкольников</a:t>
            </a:r>
            <a:endParaRPr lang="ru-RU" sz="1400" dirty="0">
              <a:sym typeface="+mn-ea"/>
            </a:endParaRPr>
          </a:p>
          <a:p>
            <a:endParaRPr lang="ru-RU" sz="1400" dirty="0">
              <a:sym typeface="+mn-ea"/>
            </a:endParaRPr>
          </a:p>
          <a:p>
            <a:r>
              <a:rPr lang="en-US" altLang="en-US" sz="1400" dirty="0"/>
              <a:t>Сотников</a:t>
            </a:r>
            <a:r>
              <a:rPr lang="en-US" altLang="ru-RU" sz="1400" dirty="0"/>
              <a:t> </a:t>
            </a:r>
            <a:r>
              <a:rPr lang="en-US" altLang="en-US" sz="1400" dirty="0"/>
              <a:t>А</a:t>
            </a:r>
            <a:r>
              <a:rPr lang="en-US" altLang="ru-RU" sz="1400" dirty="0"/>
              <a:t>.</a:t>
            </a:r>
            <a:r>
              <a:rPr lang="en-US" altLang="en-US" sz="1400" dirty="0"/>
              <a:t>В</a:t>
            </a:r>
            <a:r>
              <a:rPr lang="en-US" altLang="ru-RU" sz="1400" dirty="0"/>
              <a:t>., </a:t>
            </a:r>
            <a:r>
              <a:rPr lang="en-US" altLang="en-US" sz="1400" dirty="0"/>
              <a:t>Иоаннесьян</a:t>
            </a:r>
            <a:r>
              <a:rPr lang="en-US" altLang="ru-RU" sz="1400" dirty="0"/>
              <a:t> </a:t>
            </a:r>
            <a:r>
              <a:rPr lang="en-US" altLang="en-US" sz="1400" dirty="0"/>
              <a:t>Е</a:t>
            </a:r>
            <a:r>
              <a:rPr lang="en-US" altLang="ru-RU" sz="1400" dirty="0"/>
              <a:t>.</a:t>
            </a:r>
            <a:r>
              <a:rPr lang="en-US" altLang="en-US" sz="1400" dirty="0"/>
              <a:t>В</a:t>
            </a:r>
            <a:r>
              <a:rPr lang="en-US" altLang="ru-RU" sz="1400" dirty="0"/>
              <a:t>. </a:t>
            </a:r>
            <a:r>
              <a:rPr lang="en-US" altLang="en-US" sz="1400" dirty="0"/>
              <a:t>К</a:t>
            </a:r>
            <a:r>
              <a:rPr lang="en-US" altLang="ru-RU" sz="1400" dirty="0"/>
              <a:t> </a:t>
            </a:r>
            <a:r>
              <a:rPr lang="en-US" altLang="en-US" sz="1400" dirty="0"/>
              <a:t>вопросу</a:t>
            </a:r>
            <a:r>
              <a:rPr lang="en-US" altLang="ru-RU" sz="1400" dirty="0"/>
              <a:t> </a:t>
            </a:r>
            <a:r>
              <a:rPr lang="en-US" altLang="en-US" sz="1400" dirty="0"/>
              <a:t>о</a:t>
            </a:r>
            <a:r>
              <a:rPr lang="en-US" altLang="ru-RU" sz="1400" dirty="0"/>
              <a:t> </a:t>
            </a:r>
            <a:r>
              <a:rPr lang="en-US" altLang="en-US" sz="1400" dirty="0"/>
              <a:t>цифровой</a:t>
            </a:r>
            <a:r>
              <a:rPr lang="en-US" altLang="ru-RU" sz="1400" dirty="0"/>
              <a:t> </a:t>
            </a:r>
            <a:r>
              <a:rPr lang="en-US" altLang="en-US" sz="1400" dirty="0"/>
              <a:t>трансформации</a:t>
            </a:r>
            <a:r>
              <a:rPr lang="en-US" altLang="ru-RU" sz="1400" dirty="0"/>
              <a:t> </a:t>
            </a:r>
            <a:r>
              <a:rPr lang="en-US" altLang="en-US" sz="1400" dirty="0"/>
              <a:t>в</a:t>
            </a:r>
            <a:r>
              <a:rPr lang="en-US" altLang="ru-RU" sz="1400" dirty="0"/>
              <a:t> </a:t>
            </a:r>
            <a:r>
              <a:rPr lang="en-US" altLang="en-US" sz="1400" dirty="0"/>
              <a:t>сфере</a:t>
            </a:r>
            <a:r>
              <a:rPr lang="en-US" altLang="ru-RU" sz="1400" dirty="0"/>
              <a:t> </a:t>
            </a:r>
            <a:r>
              <a:rPr lang="en-US" altLang="en-US" sz="1400" dirty="0"/>
              <a:t>физической</a:t>
            </a:r>
            <a:r>
              <a:rPr lang="en-US" altLang="ru-RU" sz="1400" dirty="0"/>
              <a:t> </a:t>
            </a:r>
            <a:r>
              <a:rPr lang="en-US" altLang="en-US" sz="1400" dirty="0"/>
              <a:t>культуры</a:t>
            </a:r>
            <a:r>
              <a:rPr lang="en-US" altLang="ru-RU" sz="1400" dirty="0"/>
              <a:t> </a:t>
            </a:r>
            <a:r>
              <a:rPr lang="en-US" altLang="en-US" sz="1400" dirty="0"/>
              <a:t>и</a:t>
            </a:r>
            <a:r>
              <a:rPr lang="en-US" altLang="ru-RU" sz="1400" dirty="0"/>
              <a:t> </a:t>
            </a:r>
            <a:r>
              <a:rPr lang="en-US" altLang="en-US" sz="1400" dirty="0"/>
              <a:t>спорта</a:t>
            </a:r>
            <a:endParaRPr lang="en-US" altLang="en-US" sz="1400" dirty="0"/>
          </a:p>
          <a:p>
            <a:endParaRPr lang="ru-RU" sz="1400" dirty="0"/>
          </a:p>
          <a:p>
            <a:r>
              <a:rPr lang="ru-RU" sz="1400" dirty="0">
                <a:sym typeface="+mn-ea"/>
              </a:rPr>
              <a:t>Сурков М.М. Кадровый потенциал организации, как ключевая составляющая ее деятельности: теоретический аспект</a:t>
            </a:r>
            <a:endParaRPr lang="ru-RU" sz="1400" dirty="0"/>
          </a:p>
          <a:p>
            <a:endParaRPr lang="ru-RU" sz="1400" dirty="0" smtClean="0"/>
          </a:p>
          <a:p>
            <a:r>
              <a:rPr lang="ru-RU" sz="1400" dirty="0"/>
              <a:t>Тихомиров Н.А. Проект пилотного исследования – готовность студента, преподавателя и администратора вуза к контакту с искусственным интеллектом в учебном процессе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>
                <a:sym typeface="+mn-ea"/>
              </a:rPr>
              <a:t>Тихонов О.А. Инструменты стимулирования социальной и деловой активности для формирования территориальной общности: вызовы и решения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>
                <a:sym typeface="+mn-ea"/>
              </a:rPr>
              <a:t>Тараканова Н.В. Дискуссионные вопросы развития социального предпринимательства в России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>
                <a:sym typeface="+mn-ea"/>
              </a:rPr>
              <a:t>Федоров С.Е. Внедрение квантовых коммуникаций в цифровую экономику</a:t>
            </a:r>
            <a:endParaRPr lang="ru-RU" sz="1400" dirty="0">
              <a:sym typeface="+mn-ea"/>
            </a:endParaRPr>
          </a:p>
          <a:p>
            <a:endParaRPr lang="ru-RU" sz="1400" dirty="0"/>
          </a:p>
          <a:p>
            <a:r>
              <a:rPr lang="en-US" altLang="en-US" sz="1400" dirty="0">
                <a:sym typeface="+mn-ea"/>
              </a:rPr>
              <a:t>Цуцких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Е</a:t>
            </a:r>
            <a:r>
              <a:rPr lang="en-US" altLang="ru-RU" sz="1400" dirty="0">
                <a:sym typeface="+mn-ea"/>
              </a:rPr>
              <a:t>. </a:t>
            </a:r>
            <a:r>
              <a:rPr lang="en-US" altLang="en-US" sz="1400" dirty="0">
                <a:sym typeface="+mn-ea"/>
              </a:rPr>
              <a:t>В</a:t>
            </a:r>
            <a:r>
              <a:rPr lang="en-US" altLang="ru-RU" sz="1400" dirty="0">
                <a:sym typeface="+mn-ea"/>
              </a:rPr>
              <a:t>. </a:t>
            </a:r>
            <a:r>
              <a:rPr lang="en-US" altLang="en-US" sz="1400" dirty="0">
                <a:sym typeface="+mn-ea"/>
              </a:rPr>
              <a:t>Конкурсное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производство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как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способ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защиты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прав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кредиторов</a:t>
            </a:r>
            <a:r>
              <a:rPr lang="en-US" altLang="ru-RU" sz="1400" dirty="0">
                <a:sym typeface="+mn-ea"/>
              </a:rPr>
              <a:t>: </a:t>
            </a:r>
            <a:r>
              <a:rPr lang="en-US" altLang="en-US" sz="1400" dirty="0">
                <a:sym typeface="+mn-ea"/>
              </a:rPr>
              <a:t>российский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и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международный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опыт</a:t>
            </a:r>
            <a:r>
              <a:rPr lang="en-US" altLang="ru-RU" sz="1400" dirty="0">
                <a:sym typeface="+mn-ea"/>
              </a:rPr>
              <a:t>.</a:t>
            </a:r>
            <a:endParaRPr lang="en-US" altLang="ru-RU" sz="1400" dirty="0">
              <a:sym typeface="+mn-ea"/>
            </a:endParaRPr>
          </a:p>
          <a:p>
            <a:endParaRPr lang="en-US" altLang="ru-RU" sz="1400" dirty="0">
              <a:sym typeface="+mn-ea"/>
            </a:endParaRPr>
          </a:p>
          <a:p>
            <a:r>
              <a:rPr lang="en-US" altLang="en-US" sz="1400" dirty="0">
                <a:sym typeface="+mn-ea"/>
              </a:rPr>
              <a:t>Цуцких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Е</a:t>
            </a:r>
            <a:r>
              <a:rPr lang="en-US" altLang="ru-RU" sz="1400" dirty="0">
                <a:sym typeface="+mn-ea"/>
              </a:rPr>
              <a:t>. </a:t>
            </a:r>
            <a:r>
              <a:rPr lang="en-US" altLang="en-US" sz="1400" dirty="0">
                <a:sym typeface="+mn-ea"/>
              </a:rPr>
              <a:t>В</a:t>
            </a:r>
            <a:r>
              <a:rPr lang="en-US" altLang="ru-RU" sz="1400" dirty="0">
                <a:sym typeface="+mn-ea"/>
              </a:rPr>
              <a:t>. </a:t>
            </a:r>
            <a:r>
              <a:rPr lang="en-US" altLang="en-US" sz="1400" dirty="0">
                <a:sym typeface="+mn-ea"/>
              </a:rPr>
              <a:t>Проблемы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и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перспективы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правового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регулирования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конкурсного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производства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в</a:t>
            </a:r>
            <a:r>
              <a:rPr lang="en-US" altLang="ru-RU" sz="1400" dirty="0">
                <a:sym typeface="+mn-ea"/>
              </a:rPr>
              <a:t> </a:t>
            </a:r>
            <a:r>
              <a:rPr lang="en-US" altLang="en-US" sz="1400" dirty="0">
                <a:sym typeface="+mn-ea"/>
              </a:rPr>
              <a:t>России</a:t>
            </a:r>
            <a:endParaRPr lang="en-US" altLang="en-US" sz="1400" dirty="0">
              <a:sym typeface="+mn-ea"/>
            </a:endParaRPr>
          </a:p>
          <a:p>
            <a:endParaRPr lang="en-US" altLang="en-US" sz="1400" dirty="0">
              <a:sym typeface="+mn-ea"/>
            </a:endParaRPr>
          </a:p>
          <a:p>
            <a:r>
              <a:rPr lang="ru-RU" sz="1400" dirty="0">
                <a:sym typeface="+mn-ea"/>
              </a:rPr>
              <a:t>Черепанов В.Д., Черепанова Н.В., Широкова М.О. Роль стратегического мышления в управлении персоналом в новых геополитических и геоэкономических условиях</a:t>
            </a:r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/>
          </a:p>
          <a:p>
            <a:endParaRPr lang="ru-RU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Текстовое поле 2"/>
          <p:cNvSpPr txBox="1"/>
          <p:nvPr/>
        </p:nvSpPr>
        <p:spPr>
          <a:xfrm>
            <a:off x="1624330" y="678180"/>
            <a:ext cx="40640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  <a:sym typeface="+mn-ea"/>
              </a:rPr>
              <a:t>   Доклады</a:t>
            </a:r>
            <a:endParaRPr lang="ru-RU" altLang="en-US" sz="3200"/>
          </a:p>
        </p:txBody>
      </p:sp>
      <p:sp>
        <p:nvSpPr>
          <p:cNvPr id="5" name="Текстовое поле 4"/>
          <p:cNvSpPr txBox="1"/>
          <p:nvPr/>
        </p:nvSpPr>
        <p:spPr>
          <a:xfrm>
            <a:off x="1283335" y="1755140"/>
            <a:ext cx="10146665" cy="412877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r>
              <a:rPr lang="ru-RU" sz="1400" dirty="0">
                <a:sym typeface="+mn-ea"/>
              </a:rPr>
              <a:t>Шадрин А.А., Пузаков Н.Р. Эффективность деятельности организаций как значимый фактор развития: экономический и правовой аспект</a:t>
            </a:r>
            <a:endParaRPr lang="ru-RU" sz="1400" dirty="0"/>
          </a:p>
          <a:p>
            <a:endParaRPr lang="ru-RU" sz="1400" dirty="0"/>
          </a:p>
          <a:p>
            <a:r>
              <a:rPr lang="ru-RU" sz="1400" dirty="0">
                <a:sym typeface="+mn-ea"/>
              </a:rPr>
              <a:t>Шипилов А.И. К вопросу становления истории отечественной конфликтологии</a:t>
            </a:r>
            <a:endParaRPr lang="ru-RU" altLang="en-US" sz="1400" dirty="0">
              <a:sym typeface="+mn-e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82864" y="1434277"/>
            <a:ext cx="8124986" cy="19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dirty="0">
                <a:ea typeface="Arial Unicode MS"/>
                <a:cs typeface="Arial Unicode MS"/>
              </a:rPr>
              <a:t>По результатам конференции планируется издание сборника материалов. </a:t>
            </a:r>
            <a:endParaRPr lang="ru-RU" sz="1400" dirty="0" smtClean="0">
              <a:ea typeface="Arial Unicode MS"/>
              <a:cs typeface="Arial Unicode MS"/>
            </a:endParaRPr>
          </a:p>
          <a:p>
            <a:pPr algn="ctr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dirty="0" smtClean="0">
                <a:ea typeface="Arial Unicode MS"/>
                <a:cs typeface="Arial Unicode MS"/>
              </a:rPr>
              <a:t>Сборник </a:t>
            </a:r>
            <a:r>
              <a:rPr lang="ru-RU" sz="1400" dirty="0">
                <a:ea typeface="Arial Unicode MS"/>
                <a:cs typeface="Arial Unicode MS"/>
              </a:rPr>
              <a:t>материалов размещается на </a:t>
            </a:r>
            <a:r>
              <a:rPr lang="ru-RU" sz="1400" dirty="0" smtClean="0">
                <a:ea typeface="Arial Unicode MS"/>
                <a:cs typeface="Arial Unicode MS"/>
              </a:rPr>
              <a:t>сайте </a:t>
            </a:r>
            <a:r>
              <a:rPr lang="ru-RU" sz="1400" dirty="0">
                <a:ea typeface="Arial Unicode MS"/>
                <a:cs typeface="Arial Unicode MS"/>
              </a:rPr>
              <a:t>АНО ВО «</a:t>
            </a:r>
            <a:r>
              <a:rPr lang="ru-RU" sz="1400" dirty="0" smtClean="0">
                <a:ea typeface="Arial Unicode MS"/>
                <a:cs typeface="Arial Unicode MS"/>
              </a:rPr>
              <a:t>Открытый </a:t>
            </a:r>
            <a:r>
              <a:rPr lang="en-US" sz="1400" dirty="0" smtClean="0">
                <a:ea typeface="Arial Unicode MS"/>
                <a:cs typeface="Arial Unicode MS"/>
              </a:rPr>
              <a:t> </a:t>
            </a:r>
            <a:r>
              <a:rPr lang="ru-RU" sz="1400" dirty="0" smtClean="0">
                <a:ea typeface="Arial Unicode MS"/>
                <a:cs typeface="Arial Unicode MS"/>
              </a:rPr>
              <a:t>университет экономики, управления  и права», на портале Электронной библиотеки Elibrarу и включен в список изданий РИНЦ. </a:t>
            </a:r>
            <a:endParaRPr lang="ru-RU" sz="1400" dirty="0" smtClean="0">
              <a:ea typeface="Arial Unicode MS"/>
              <a:cs typeface="Arial Unicode MS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114787" y="5078639"/>
            <a:ext cx="2536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u="sng" dirty="0" err="1" smtClean="0">
                <a:latin typeface="+mj-lt"/>
              </a:rPr>
              <a:t>www.ouep.ru</a:t>
            </a:r>
            <a:endParaRPr lang="ru-RU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2896" y="686971"/>
            <a:ext cx="4675575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Организаторы </a:t>
            </a:r>
            <a:r>
              <a:rPr lang="ru-RU" sz="2800" b="1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конференции</a:t>
            </a:r>
            <a:endParaRPr lang="ru-RU" sz="2800" b="1" dirty="0" smtClean="0">
              <a:solidFill>
                <a:schemeClr val="bg2">
                  <a:lumMod val="75000"/>
                </a:schemeClr>
              </a:solidFill>
              <a:latin typeface="+mj-lt"/>
            </a:endParaRPr>
          </a:p>
          <a:p>
            <a:endParaRPr lang="ru-RU" sz="2800" dirty="0">
              <a:latin typeface="Arial Black" panose="020B0A040201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58570" y="1494155"/>
            <a:ext cx="10283190" cy="418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 smtClean="0"/>
              <a:t>Автономная </a:t>
            </a:r>
            <a:r>
              <a:rPr lang="ru-RU" sz="1400" b="1" dirty="0"/>
              <a:t>некоммерческая организация высшего образования «Открытый университет экономики, управления и права</a:t>
            </a:r>
            <a:r>
              <a:rPr lang="ru-RU" sz="1400" b="1" dirty="0" smtClean="0"/>
              <a:t>» (</a:t>
            </a:r>
            <a:r>
              <a:rPr lang="ru-RU" sz="1400" b="1" dirty="0"/>
              <a:t>АНО ВО ОУЭП), г. </a:t>
            </a:r>
            <a:r>
              <a:rPr lang="ru-RU" sz="1400" b="1" dirty="0" smtClean="0"/>
              <a:t>Москва</a:t>
            </a:r>
            <a:endParaRPr lang="ru-RU" sz="1400" b="1" dirty="0" smtClean="0"/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/>
              <a:t>Автономная </a:t>
            </a:r>
            <a:r>
              <a:rPr lang="ru-RU" sz="1400" b="1" dirty="0"/>
              <a:t>некоммерческая организация высшего образования «Институт деловой карьеры</a:t>
            </a:r>
            <a:r>
              <a:rPr lang="ru-RU" sz="1400" b="1" dirty="0" smtClean="0"/>
              <a:t>», </a:t>
            </a:r>
            <a:endParaRPr lang="ru-RU" sz="1400" b="1" dirty="0" smtClean="0"/>
          </a:p>
          <a:p>
            <a:pPr algn="just"/>
            <a:r>
              <a:rPr lang="ru-RU" sz="1400" b="1" dirty="0" smtClean="0"/>
              <a:t>г. Москва</a:t>
            </a:r>
            <a:endParaRPr lang="ru-RU" sz="1400" b="1" dirty="0" smtClean="0"/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/>
              <a:t>Межрегиональная </a:t>
            </a:r>
            <a:r>
              <a:rPr lang="ru-RU" sz="1400" b="1" dirty="0"/>
              <a:t>общественная организация содействия развитию науки и образования «Общественная академия компьютерных наук», г. </a:t>
            </a:r>
            <a:r>
              <a:rPr lang="ru-RU" sz="1400" b="1" dirty="0" smtClean="0"/>
              <a:t>Москва</a:t>
            </a:r>
            <a:endParaRPr lang="ru-RU" sz="1400" b="1" dirty="0" smtClean="0"/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/>
              <a:t>Межрегиональная </a:t>
            </a:r>
            <a:r>
              <a:rPr lang="ru-RU" sz="1400" b="1" dirty="0"/>
              <a:t>общественная организация «Академия информатизации образования», г. </a:t>
            </a:r>
            <a:r>
              <a:rPr lang="ru-RU" sz="1400" b="1" dirty="0" smtClean="0"/>
              <a:t>Москва</a:t>
            </a:r>
            <a:endParaRPr lang="ru-RU" sz="1400" b="1" dirty="0" smtClean="0"/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/>
              <a:t>Частное </a:t>
            </a:r>
            <a:r>
              <a:rPr lang="ru-RU" sz="1400" b="1" dirty="0"/>
              <a:t>учреждение «Информационные технологии», г. </a:t>
            </a:r>
            <a:r>
              <a:rPr lang="ru-RU" sz="1400" b="1" dirty="0" smtClean="0"/>
              <a:t>Караганда</a:t>
            </a:r>
            <a:endParaRPr lang="ru-RU" sz="1400" b="1" dirty="0" smtClean="0"/>
          </a:p>
          <a:p>
            <a:pPr algn="just"/>
            <a:endParaRPr lang="ru-RU" sz="1400" b="1" dirty="0"/>
          </a:p>
          <a:p>
            <a:pPr algn="just"/>
            <a:r>
              <a:rPr lang="ru-RU" sz="1400" b="1" dirty="0" smtClean="0"/>
              <a:t>Ассоциация </a:t>
            </a:r>
            <a:r>
              <a:rPr lang="ru-RU" sz="1400" b="1" dirty="0"/>
              <a:t>электронного обучения, г. </a:t>
            </a:r>
            <a:r>
              <a:rPr lang="ru-RU" sz="1400" b="1" dirty="0" smtClean="0"/>
              <a:t>Москва</a:t>
            </a:r>
            <a:endParaRPr lang="ru-RU" sz="1400" b="1" dirty="0" smtClean="0"/>
          </a:p>
          <a:p>
            <a:pPr algn="just"/>
            <a:endParaRPr lang="ru-RU" sz="1400" b="1" dirty="0"/>
          </a:p>
          <a:p>
            <a:pPr algn="just"/>
            <a:r>
              <a:rPr lang="ru-RU" sz="1400" b="1" dirty="0" smtClean="0"/>
              <a:t>Частное Образовательное Учреждение Высшего Образования «Академия управления и производства», г. Москва</a:t>
            </a:r>
            <a:endParaRPr lang="ru-RU" sz="1400" b="1" dirty="0" smtClean="0"/>
          </a:p>
          <a:p>
            <a:pPr algn="just"/>
            <a:endParaRPr lang="ru-RU" sz="1400" b="1" dirty="0"/>
          </a:p>
          <a:p>
            <a:pPr algn="just"/>
            <a:r>
              <a:rPr lang="ru-RU" sz="1400" b="1" dirty="0"/>
              <a:t>«Общественная академия компьютерных наук», Москва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44974" y="637860"/>
            <a:ext cx="364696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Цель конференции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05535" y="1624965"/>
            <a:ext cx="10055860" cy="3538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b="1" dirty="0" smtClean="0">
                <a:ea typeface="Arial Unicode MS"/>
                <a:cs typeface="Arial Unicode MS"/>
              </a:rPr>
              <a:t>Цель конференции</a:t>
            </a:r>
            <a:r>
              <a:rPr lang="ru-RU" sz="1400" dirty="0" smtClean="0">
                <a:ea typeface="Arial Unicode MS"/>
                <a:cs typeface="Arial Unicode MS"/>
              </a:rPr>
              <a:t>: обсуждение актуальных проблем и определение приоритетов стратегического развития экономики, права и управления в быстро изменяющихся геоэкономических и геополитических условиях; обмен научными взглядами и мнениями, результатами научных  исследований и опытом «лучшей практики» адаптации систем государственного и муниципального управления, развития корпоративного менеджмента, повышения эффективности деятельности    организаций; научный поиск современных  форм сотрудничества и партнерства в развитии и  совершенствовании социально-экономических систем, эффективных инструментов и ответов на вызовы современности, механизмов	снижения рисков влияния глобальных, национальных и региональных проблем на развитие экономики и социальной сферы в современном мире. </a:t>
            </a:r>
            <a:endParaRPr lang="ru-RU" sz="1400" dirty="0">
              <a:effectLst/>
              <a:ea typeface="Arial Unicode MS"/>
              <a:cs typeface="Arial Unicode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8983" y="639422"/>
            <a:ext cx="45118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Регистрация участников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30935" y="1512570"/>
            <a:ext cx="9628505" cy="2676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ru-RU" sz="1400" b="1" dirty="0"/>
              <a:t>Регистрация </a:t>
            </a:r>
            <a:r>
              <a:rPr lang="ru-RU" sz="1400" dirty="0"/>
              <a:t>участников конференции проводится с 10.30 - 11.00 по адресу: </a:t>
            </a:r>
            <a:r>
              <a:rPr lang="ru-RU" sz="1400" dirty="0" smtClean="0"/>
              <a:t> г. Москва</a:t>
            </a:r>
            <a:r>
              <a:rPr lang="ru-RU" sz="1400" dirty="0"/>
              <a:t>,  ул. Нижегородская, дом 32, строение 4, 3 этаж, ауд. 352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pPr>
              <a:lnSpc>
                <a:spcPct val="200000"/>
              </a:lnSpc>
            </a:pPr>
            <a:endParaRPr lang="ru-RU" sz="1400" dirty="0"/>
          </a:p>
          <a:p>
            <a:pPr algn="just">
              <a:lnSpc>
                <a:spcPct val="200000"/>
              </a:lnSpc>
            </a:pPr>
            <a:r>
              <a:rPr lang="ru-RU" sz="1400" b="1" dirty="0" smtClean="0"/>
              <a:t>Участники </a:t>
            </a:r>
            <a:r>
              <a:rPr lang="ru-RU" sz="1400" b="1" dirty="0"/>
              <a:t>конференции</a:t>
            </a:r>
            <a:r>
              <a:rPr lang="ru-RU" sz="1400" dirty="0"/>
              <a:t> – специалисты в </a:t>
            </a:r>
            <a:r>
              <a:rPr lang="ru-RU" sz="1400" dirty="0" smtClean="0"/>
              <a:t>области экономики, менеджмента, права и социальной сферы, представители </a:t>
            </a:r>
            <a:r>
              <a:rPr lang="ru-RU" sz="1400" dirty="0"/>
              <a:t>международных, государственных, общественных и иных организаций, российские и зарубежные ученые, </a:t>
            </a:r>
            <a:r>
              <a:rPr lang="ru-RU" sz="1400" dirty="0" smtClean="0"/>
              <a:t>преподаватели, аспиранты</a:t>
            </a:r>
            <a:r>
              <a:rPr lang="ru-RU" sz="1400" dirty="0"/>
              <a:t>, магистранты и </a:t>
            </a:r>
            <a:r>
              <a:rPr lang="ru-RU" sz="1400" dirty="0" smtClean="0"/>
              <a:t>студенты.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91250" y="626036"/>
            <a:ext cx="856029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Варианты участия в работе конференции</a:t>
            </a:r>
            <a:endParaRPr lang="ru-RU" sz="36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41425" y="1422400"/>
            <a:ext cx="9810115" cy="3538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/>
              <a:t>Очное участие – выступление с докладом (в том числе с использованием телекоммуникационных каналов связи) и публикация статей</a:t>
            </a:r>
            <a:r>
              <a:rPr lang="ru-RU" sz="1400" dirty="0" smtClean="0"/>
              <a:t>;</a:t>
            </a:r>
            <a:endParaRPr lang="ru-RU" sz="1400" dirty="0" smtClean="0"/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Очное участие – выступление с докладом (в том числе с использованием телекоммуникационных каналов связи</a:t>
            </a:r>
            <a:r>
              <a:rPr lang="ru-RU" sz="1400" dirty="0" smtClean="0"/>
              <a:t>);</a:t>
            </a:r>
            <a:endParaRPr lang="ru-RU" sz="1400" dirty="0" smtClean="0"/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Очное участие – проведение мастер-класса</a:t>
            </a:r>
            <a:r>
              <a:rPr lang="ru-RU" sz="1400" dirty="0" smtClean="0"/>
              <a:t>;</a:t>
            </a:r>
            <a:endParaRPr lang="ru-RU" sz="1400" dirty="0" smtClean="0"/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Очное участие – презентация проекта</a:t>
            </a:r>
            <a:r>
              <a:rPr lang="ru-RU" sz="1400" dirty="0" smtClean="0"/>
              <a:t>;</a:t>
            </a:r>
            <a:endParaRPr lang="ru-RU" sz="1400" dirty="0" smtClean="0"/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Очное участие – стендовый доклад</a:t>
            </a:r>
            <a:r>
              <a:rPr lang="ru-RU" sz="1400" dirty="0" smtClean="0"/>
              <a:t>;</a:t>
            </a:r>
            <a:endParaRPr lang="ru-RU" sz="1400" dirty="0" smtClean="0"/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Заочное участие – публикация статей в сборнике</a:t>
            </a:r>
            <a:r>
              <a:rPr lang="ru-RU" sz="1400" dirty="0" smtClean="0"/>
              <a:t>;</a:t>
            </a:r>
            <a:endParaRPr lang="ru-RU" sz="1400" dirty="0" smtClean="0"/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Заочное участие – стендовый доклад</a:t>
            </a:r>
            <a:r>
              <a:rPr lang="ru-RU" sz="1400" dirty="0" smtClean="0"/>
              <a:t>;</a:t>
            </a:r>
            <a:endParaRPr lang="ru-RU" sz="1400" dirty="0" smtClean="0"/>
          </a:p>
          <a:p>
            <a:pPr lvl="0"/>
            <a:endParaRPr lang="ru-RU" sz="1400" dirty="0"/>
          </a:p>
          <a:p>
            <a:pPr lvl="0"/>
            <a:r>
              <a:rPr lang="ru-RU" sz="1400" dirty="0"/>
              <a:t>Участие в качестве слушателя конференции.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79992" y="655412"/>
            <a:ext cx="40132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Условия участия</a:t>
            </a:r>
            <a:endParaRPr lang="ru-RU" sz="3200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73480" y="1915795"/>
            <a:ext cx="10260965" cy="1599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Рабочий язык конференции: </a:t>
            </a:r>
            <a:r>
              <a:rPr lang="ru-RU" sz="1400" dirty="0" smtClean="0"/>
              <a:t>русский, английский</a:t>
            </a:r>
            <a:endParaRPr lang="ru-RU" sz="1400" dirty="0" smtClean="0"/>
          </a:p>
          <a:p>
            <a:endParaRPr lang="ru-RU" sz="1400" dirty="0"/>
          </a:p>
          <a:p>
            <a:r>
              <a:rPr lang="ru-RU" sz="1400" dirty="0"/>
              <a:t>За справками и дополнительной информацией обращаться к секретарю оргкомитета конференции </a:t>
            </a:r>
            <a:r>
              <a:rPr lang="ru-RU" sz="1400" dirty="0" smtClean="0"/>
              <a:t> Ермолаевой Татьяне Александровне</a:t>
            </a:r>
            <a:endParaRPr lang="ru-RU" sz="1400" dirty="0" smtClean="0"/>
          </a:p>
          <a:p>
            <a:endParaRPr lang="ru-RU" sz="1400" dirty="0"/>
          </a:p>
          <a:p>
            <a:endParaRPr lang="ru-RU" sz="1400" dirty="0"/>
          </a:p>
          <a:p>
            <a:r>
              <a:rPr lang="en-US" sz="1400" dirty="0"/>
              <a:t>E-mail: </a:t>
            </a:r>
            <a:r>
              <a:rPr lang="en-US" sz="1400" u="sng" dirty="0" smtClean="0"/>
              <a:t>pa@umney.ru</a:t>
            </a:r>
            <a:r>
              <a:rPr lang="ru-RU" sz="1400" dirty="0" smtClean="0"/>
              <a:t>, Москва</a:t>
            </a:r>
            <a:r>
              <a:rPr lang="en-US" sz="1400" dirty="0"/>
              <a:t>, </a:t>
            </a:r>
            <a:r>
              <a:rPr lang="ru-RU" sz="1400" dirty="0" err="1"/>
              <a:t>ул</a:t>
            </a:r>
            <a:r>
              <a:rPr lang="en-US" sz="1400" dirty="0"/>
              <a:t>. </a:t>
            </a:r>
            <a:r>
              <a:rPr lang="ru-RU" sz="1400" dirty="0"/>
              <a:t>Нижегородская, д. 32,  </a:t>
            </a:r>
            <a:r>
              <a:rPr lang="ru-RU" sz="1400" dirty="0" smtClean="0"/>
              <a:t>ауд. 352</a:t>
            </a: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7554" y="673995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Организационный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комитет</a:t>
            </a:r>
            <a:endParaRPr lang="ru-RU" sz="3200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240" y="1414145"/>
            <a:ext cx="10099675" cy="497205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dirty="0" smtClean="0">
                <a:ea typeface="Arial Unicode MS"/>
                <a:cs typeface="Arial Unicode MS"/>
              </a:rPr>
              <a:t>Председатель</a:t>
            </a:r>
            <a:r>
              <a:rPr lang="ru-RU" sz="1400" dirty="0">
                <a:ea typeface="Arial Unicode MS"/>
                <a:cs typeface="Arial Unicode MS"/>
              </a:rPr>
              <a:t>: Фокина Валерия Николаевна, кандидат социологических наук, ректор АНО ВО «ОУЭП» (Москва).</a:t>
            </a:r>
            <a:endParaRPr lang="ru-RU" sz="1400" dirty="0"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dirty="0" smtClean="0">
                <a:ea typeface="Arial Unicode MS"/>
                <a:cs typeface="Arial Unicode MS"/>
              </a:rPr>
              <a:t>Заместитель </a:t>
            </a:r>
            <a:r>
              <a:rPr lang="ru-RU" sz="1400" dirty="0">
                <a:ea typeface="Arial Unicode MS"/>
                <a:cs typeface="Arial Unicode MS"/>
              </a:rPr>
              <a:t>председателя: Милов Павел Олегович – </a:t>
            </a:r>
            <a:r>
              <a:rPr lang="ru-RU" sz="1400" dirty="0" smtClean="0">
                <a:ea typeface="Arial Unicode MS"/>
                <a:cs typeface="Arial Unicode MS"/>
              </a:rPr>
              <a:t>кандидат </a:t>
            </a:r>
            <a:r>
              <a:rPr lang="ru-RU" sz="1400" dirty="0">
                <a:ea typeface="Arial Unicode MS"/>
                <a:cs typeface="Arial Unicode MS"/>
              </a:rPr>
              <a:t>юридических наук, доцент кафедры Гражданского права и процесса АНО ВО «Институт деловой карьеры</a:t>
            </a:r>
            <a:r>
              <a:rPr lang="ru-RU" sz="1400" dirty="0" smtClean="0">
                <a:ea typeface="Arial Unicode MS"/>
                <a:cs typeface="Arial Unicode MS"/>
              </a:rPr>
              <a:t>», директор редакционно-издательского дома АНО ВО «Российский новый университет» </a:t>
            </a:r>
            <a:r>
              <a:rPr lang="ru-RU" sz="1400" dirty="0">
                <a:ea typeface="Arial Unicode MS"/>
                <a:cs typeface="Arial Unicode MS"/>
              </a:rPr>
              <a:t>(Москва).</a:t>
            </a:r>
            <a:endParaRPr lang="ru-RU" sz="1400" dirty="0"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r>
              <a:rPr lang="ru-RU" sz="1400" b="1" dirty="0">
                <a:ea typeface="Arial Unicode MS"/>
                <a:cs typeface="Arial Unicode MS"/>
              </a:rPr>
              <a:t>Члены оргкомитета: </a:t>
            </a:r>
            <a:endParaRPr lang="ru-RU" sz="1400" b="1" dirty="0">
              <a:ea typeface="Arial Unicode MS"/>
              <a:cs typeface="Arial Unicode MS"/>
            </a:endParaRPr>
          </a:p>
          <a:p>
            <a:pPr>
              <a:lnSpc>
                <a:spcPct val="150000"/>
              </a:lnSpc>
            </a:pPr>
            <a:r>
              <a:rPr lang="ru-RU" sz="1400" dirty="0" err="1" smtClean="0"/>
              <a:t>Газалиев</a:t>
            </a:r>
            <a:r>
              <a:rPr lang="ru-RU" sz="1400" dirty="0" smtClean="0"/>
              <a:t> </a:t>
            </a:r>
            <a:r>
              <a:rPr lang="ru-RU" sz="1400" dirty="0"/>
              <a:t>А.М. – академик Национальной Академии наук Республики Казахстан, лауреат государственной премии республики Казахстан, советник директора частного учреждения «Информационные технологии». </a:t>
            </a:r>
            <a:endParaRPr lang="ru-RU" sz="1400" dirty="0"/>
          </a:p>
          <a:p>
            <a:pPr>
              <a:lnSpc>
                <a:spcPct val="150000"/>
              </a:lnSpc>
            </a:pPr>
            <a:r>
              <a:rPr lang="ru-RU" sz="1400" dirty="0" smtClean="0">
                <a:sym typeface="+mn-ea"/>
              </a:rPr>
              <a:t>Данина Т.М</a:t>
            </a:r>
            <a:r>
              <a:rPr lang="ru-RU" sz="1400" dirty="0">
                <a:sym typeface="+mn-ea"/>
              </a:rPr>
              <a:t>. – </a:t>
            </a:r>
            <a:r>
              <a:rPr lang="ru-RU" sz="1400" dirty="0" smtClean="0">
                <a:sym typeface="+mn-ea"/>
              </a:rPr>
              <a:t> доцент кафедры экономики и управления АНО ВО «ОУЭП» (Москва), кандидат экономических наук, доцент.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>
                <a:sym typeface="+mn-ea"/>
              </a:rPr>
              <a:t>Егерев И.М. – заведующий </a:t>
            </a:r>
            <a:r>
              <a:rPr lang="ru-RU" sz="1400" dirty="0">
                <a:sym typeface="+mn-ea"/>
              </a:rPr>
              <a:t>кафедрой </a:t>
            </a:r>
            <a:r>
              <a:rPr lang="ru-RU" sz="1400" dirty="0" smtClean="0">
                <a:sym typeface="+mn-ea"/>
              </a:rPr>
              <a:t>права </a:t>
            </a:r>
            <a:r>
              <a:rPr lang="ru-RU" sz="1400" dirty="0">
                <a:sym typeface="+mn-ea"/>
              </a:rPr>
              <a:t>ЧОУ ВО «АУП</a:t>
            </a:r>
            <a:r>
              <a:rPr lang="ru-RU" sz="1400" dirty="0" smtClean="0">
                <a:sym typeface="+mn-ea"/>
              </a:rPr>
              <a:t>», кандидат юридических наук, доцент.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err="1" smtClean="0"/>
              <a:t>Давитадзе</a:t>
            </a:r>
            <a:r>
              <a:rPr lang="ru-RU" sz="1400" dirty="0" smtClean="0"/>
              <a:t> </a:t>
            </a:r>
            <a:r>
              <a:rPr lang="ru-RU" sz="1400" dirty="0"/>
              <a:t>М.Д. – заведующий кафедрой уголовного права и процесса АНО ВО «ОУЭП» (Москва), доктор юридических наук, профессор.</a:t>
            </a:r>
            <a:endParaRPr lang="ru-RU" sz="1400" dirty="0"/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 smtClean="0">
              <a:solidFill>
                <a:srgbClr val="000000"/>
              </a:solidFill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b="1" dirty="0">
              <a:solidFill>
                <a:schemeClr val="bg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8380" y="67012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Организационный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комитет</a:t>
            </a:r>
            <a:endParaRPr lang="ru-RU" sz="3200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45565" y="1440815"/>
            <a:ext cx="9920605" cy="490283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50000"/>
              </a:lnSpc>
            </a:pPr>
            <a:r>
              <a:rPr lang="ru-RU" sz="1400" dirty="0">
                <a:sym typeface="+mn-ea"/>
              </a:rPr>
              <a:t>Данилина Е.И. – заведующий кафедрой Государственного и муниципального управления и конституционного права АНО ВО «Институт деловой карьеры» (Москва), доктор экономических наук, профессор.  </a:t>
            </a:r>
            <a:endParaRPr lang="ru-RU" sz="1400" dirty="0"/>
          </a:p>
          <a:p>
            <a:pPr>
              <a:lnSpc>
                <a:spcPct val="150000"/>
              </a:lnSpc>
            </a:pPr>
            <a:r>
              <a:rPr lang="ru-RU" sz="1400" dirty="0" smtClean="0"/>
              <a:t>Иванова </a:t>
            </a:r>
            <a:r>
              <a:rPr lang="ru-RU" sz="1400" dirty="0"/>
              <a:t>Л.С. – первый проректор АНО ВО «</a:t>
            </a:r>
            <a:r>
              <a:rPr lang="ru-RU" sz="1400" dirty="0" err="1"/>
              <a:t>ОУЭП</a:t>
            </a:r>
            <a:r>
              <a:rPr lang="ru-RU" sz="1400" dirty="0"/>
              <a:t>» (Москва). </a:t>
            </a:r>
            <a:endParaRPr lang="ru-RU" sz="1400" dirty="0"/>
          </a:p>
          <a:p>
            <a:pPr>
              <a:lnSpc>
                <a:spcPct val="150000"/>
              </a:lnSpc>
            </a:pPr>
            <a:r>
              <a:rPr lang="ru-RU" sz="1400" dirty="0" err="1"/>
              <a:t>Козьяков</a:t>
            </a:r>
            <a:r>
              <a:rPr lang="ru-RU" sz="1400" dirty="0"/>
              <a:t> Р.В. – заведующий кафедрой социально-гуманитарных дисциплин ЧОУ ВО «АУП», кандидат психологических наук, доцент.</a:t>
            </a:r>
            <a:endParaRPr lang="ru-RU" sz="1400" dirty="0"/>
          </a:p>
          <a:p>
            <a:pPr>
              <a:lnSpc>
                <a:spcPct val="150000"/>
              </a:lnSpc>
            </a:pPr>
            <a:r>
              <a:rPr lang="ru-RU" sz="1400" dirty="0" smtClean="0"/>
              <a:t>Лебедев </a:t>
            </a:r>
            <a:r>
              <a:rPr lang="ru-RU" sz="1400" dirty="0"/>
              <a:t>Н.А. – главный специалист Института экономики РАН, почётный работник высшего профессионального образования РФ, заведующий кафедрой Экономики и финансового права АНО ВО «Институт деловой карьеры» (Москва), доктор экономических наук, профессор.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err="1" smtClean="0"/>
              <a:t>Масягин</a:t>
            </a:r>
            <a:r>
              <a:rPr lang="ru-RU" sz="1400" dirty="0" smtClean="0"/>
              <a:t> </a:t>
            </a:r>
            <a:r>
              <a:rPr lang="ru-RU" sz="1400" dirty="0"/>
              <a:t>В.П. – заведующий кафедрой педагогики и психологии АНО ВО «ОУЭП» (Москва), доктор педагогических наук, профессор</a:t>
            </a:r>
            <a:r>
              <a:rPr lang="ru-RU" sz="1400" dirty="0" smtClean="0"/>
              <a:t>.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/>
              <a:t>Самарина Т.П. – заведующий кафедрой трудового и финансового права АНО ВО «ОУЭП» (Москва), кандидат исторических наук, доцент.</a:t>
            </a:r>
            <a:endParaRPr lang="ru-RU" sz="1400" dirty="0"/>
          </a:p>
          <a:p>
            <a:pPr>
              <a:lnSpc>
                <a:spcPct val="150000"/>
              </a:lnSpc>
            </a:pPr>
            <a:endParaRPr lang="ru-RU" sz="1400" dirty="0"/>
          </a:p>
          <a:p>
            <a:pPr>
              <a:lnSpc>
                <a:spcPct val="150000"/>
              </a:lnSpc>
            </a:pPr>
            <a:endParaRPr lang="ru-RU" sz="1400" dirty="0"/>
          </a:p>
          <a:p>
            <a:r>
              <a:rPr lang="ru-RU" sz="1400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 smtClean="0">
              <a:solidFill>
                <a:srgbClr val="000000"/>
              </a:solidFill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b="1" dirty="0">
              <a:solidFill>
                <a:schemeClr val="bg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38380" y="670121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Организационный</a:t>
            </a:r>
            <a:r>
              <a:rPr lang="ru-RU" sz="2800" dirty="0" smtClean="0">
                <a:solidFill>
                  <a:schemeClr val="bg2">
                    <a:lumMod val="75000"/>
                  </a:schemeClr>
                </a:solidFill>
                <a:latin typeface="+mj-lt"/>
              </a:rPr>
              <a:t> </a:t>
            </a:r>
            <a:r>
              <a:rPr lang="ru-RU" sz="3200" b="1" dirty="0">
                <a:solidFill>
                  <a:schemeClr val="bg2">
                    <a:lumMod val="75000"/>
                  </a:schemeClr>
                </a:solidFill>
                <a:latin typeface="+mj-lt"/>
              </a:rPr>
              <a:t>комитет</a:t>
            </a:r>
            <a:endParaRPr lang="ru-RU" sz="3200" b="1" dirty="0">
              <a:solidFill>
                <a:schemeClr val="bg2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48410" y="1452245"/>
            <a:ext cx="9939020" cy="495554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50000"/>
              </a:lnSpc>
            </a:pPr>
            <a:r>
              <a:rPr lang="ru-RU" sz="1400" dirty="0" smtClean="0"/>
              <a:t>Силенко </a:t>
            </a:r>
            <a:r>
              <a:rPr lang="ru-RU" sz="1400" dirty="0"/>
              <a:t>Н.А. – заведующий кафедрой теории и истории государства и права АНО ВО «ОУЭП» (Москва), кандидат философских наук, доцент.</a:t>
            </a:r>
            <a:endParaRPr lang="ru-RU" sz="1400" dirty="0"/>
          </a:p>
          <a:p>
            <a:pPr>
              <a:lnSpc>
                <a:spcPct val="150000"/>
              </a:lnSpc>
            </a:pPr>
            <a:r>
              <a:rPr lang="ru-RU" sz="1400" dirty="0" err="1"/>
              <a:t>Соклакова</a:t>
            </a:r>
            <a:r>
              <a:rPr lang="ru-RU" sz="1400" dirty="0"/>
              <a:t> И.В. – заведующий кафедрой экономики и управления ЧОУ ВО «АУП», кандидат экономических наук, доцент. 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/>
              <a:t>Тараканова Н.В. – заведующий кафедрой экономики и управления АНО ВО «ОУЭП» (Москва), кандидат экономических наук, доцент</a:t>
            </a:r>
            <a:r>
              <a:rPr lang="ru-RU" sz="1400" dirty="0" smtClean="0"/>
              <a:t>.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Федоров С.Е. – </a:t>
            </a:r>
            <a:r>
              <a:rPr lang="ru-RU" sz="1400" dirty="0"/>
              <a:t>заведующий кафедрой </a:t>
            </a:r>
            <a:r>
              <a:rPr lang="ru-RU" sz="1400" dirty="0" smtClean="0"/>
              <a:t>информатики </a:t>
            </a:r>
            <a:r>
              <a:rPr lang="ru-RU" sz="1400" dirty="0"/>
              <a:t>АНО ВО «ОУЭП» (Москва), </a:t>
            </a:r>
            <a:r>
              <a:rPr lang="ru-RU" sz="1400" dirty="0" smtClean="0"/>
              <a:t>кандидат технических наук, профессор.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Шипилов А.И</a:t>
            </a:r>
            <a:r>
              <a:rPr lang="ru-RU" sz="1400" dirty="0"/>
              <a:t>. </a:t>
            </a:r>
            <a:r>
              <a:rPr lang="ru-RU" sz="1400" dirty="0" smtClean="0"/>
              <a:t>– профессор кафедры педагогики и психологии </a:t>
            </a:r>
            <a:r>
              <a:rPr lang="ru-RU" sz="1400" dirty="0"/>
              <a:t>АНО ВО «ОУЭП» (Москва), </a:t>
            </a:r>
            <a:r>
              <a:rPr lang="ru-RU" sz="1400" dirty="0" smtClean="0"/>
              <a:t>доктор психологических наук, профессор.</a:t>
            </a:r>
            <a:endParaRPr lang="ru-RU" sz="1400" dirty="0" smtClean="0"/>
          </a:p>
          <a:p>
            <a:pPr>
              <a:lnSpc>
                <a:spcPct val="150000"/>
              </a:lnSpc>
            </a:pPr>
            <a:r>
              <a:rPr lang="ru-RU" sz="1400" dirty="0" smtClean="0"/>
              <a:t>Секретарь </a:t>
            </a:r>
            <a:r>
              <a:rPr lang="ru-RU" sz="1400" dirty="0"/>
              <a:t>оргкомитета </a:t>
            </a:r>
            <a:r>
              <a:rPr lang="ru-RU" sz="1400" dirty="0" smtClean="0"/>
              <a:t>– Ермолаева Т.А.</a:t>
            </a:r>
            <a:endParaRPr lang="ru-RU" sz="1400" dirty="0">
              <a:solidFill>
                <a:srgbClr val="FF0000"/>
              </a:solidFill>
            </a:endParaRPr>
          </a:p>
          <a:p>
            <a:r>
              <a:rPr lang="ru-RU" sz="1400" dirty="0" smtClean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 smtClean="0">
              <a:solidFill>
                <a:srgbClr val="000000"/>
              </a:solidFill>
              <a:ea typeface="Arial Unicode MS"/>
              <a:cs typeface="Arial Unicode MS"/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b="1" dirty="0">
              <a:solidFill>
                <a:schemeClr val="bg2">
                  <a:lumMod val="75000"/>
                </a:schemeClr>
              </a:solidFill>
            </a:endParaRPr>
          </a:p>
          <a:p>
            <a:pPr algn="just">
              <a:lnSpc>
                <a:spcPct val="150000"/>
              </a:lnSpc>
              <a:spcBef>
                <a:spcPts val="800"/>
              </a:spcBef>
              <a:spcAft>
                <a:spcPts val="0"/>
              </a:spcAft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</a:tabLst>
            </a:pPr>
            <a:endParaRPr lang="ru-RU" sz="1400" dirty="0">
              <a:solidFill>
                <a:srgbClr val="000000"/>
              </a:solidFill>
              <a:effectLst/>
              <a:ea typeface="Arial Unicode MS"/>
              <a:cs typeface="Arial Unicode M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8991</Words>
  <Application>WPS Presentation</Application>
  <PresentationFormat>Широкоэкранный</PresentationFormat>
  <Paragraphs>205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Arial</vt:lpstr>
      <vt:lpstr>SimSun</vt:lpstr>
      <vt:lpstr>Wingdings</vt:lpstr>
      <vt:lpstr>Arial Black</vt:lpstr>
      <vt:lpstr>Arial</vt:lpstr>
      <vt:lpstr>Arial Unicode MS</vt:lpstr>
      <vt:lpstr>Microsoft YaHei</vt:lpstr>
      <vt:lpstr>Arial Unicode MS</vt:lpstr>
      <vt:lpstr>Calibri</vt:lpstr>
      <vt:lpstr>Blue Waves</vt:lpstr>
      <vt:lpstr>ПРОГРАММА  МЕЖДУНАРОДНОЙ НАУЧНО-ПРАКТИЧЕСКОЙ КОНФЕРЕНЦИИ  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Международной научно-практической конференции</dc:title>
  <dc:creator>Зеленеева Галина</dc:creator>
  <cp:lastModifiedBy>eionnesyan</cp:lastModifiedBy>
  <cp:revision>97</cp:revision>
  <dcterms:created xsi:type="dcterms:W3CDTF">2022-09-19T13:28:00Z</dcterms:created>
  <dcterms:modified xsi:type="dcterms:W3CDTF">2024-12-03T13:04:13Z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23AF7888F30449478685E901237567AC_13</vt:lpwstr>
  </property>
  <property fmtid="{D5CDD505-2E9C-101B-9397-08002B2CF9AE}" pid="3" name="KSOProductBuildVer">
    <vt:lpwstr>1049-12.2.0.18911</vt:lpwstr>
  </property>
</Properties>
</file>