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7" r:id="rId10"/>
    <p:sldId id="263" r:id="rId11"/>
    <p:sldId id="264" r:id="rId12"/>
    <p:sldId id="265" r:id="rId13"/>
    <p:sldId id="268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65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46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540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0631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45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29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7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83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6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5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70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7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31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26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0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333049" y="1832675"/>
            <a:ext cx="8155067" cy="1600199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  <a:t>ПРОГРАММА</a:t>
            </a:r>
            <a:b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</a:rPr>
              <a:t>МЕЖДУНАРОДНОЙ </a:t>
            </a:r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>НАУЧНО-ПРАКТИЧЕСКОЙ КОНФЕРЕНЦИИ </a:t>
            </a:r>
            <a:br>
              <a:rPr lang="ru-RU" sz="2000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2">
                    <a:lumMod val="75000"/>
                  </a:schemeClr>
                </a:solidFill>
              </a:rPr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53341" y="3908745"/>
            <a:ext cx="8914485" cy="1736514"/>
          </a:xfrm>
        </p:spPr>
        <p:txBody>
          <a:bodyPr>
            <a:normAutofit fontScale="92500"/>
          </a:bodyPr>
          <a:lstStyle/>
          <a:p>
            <a:pPr algn="ctr">
              <a:lnSpc>
                <a:spcPct val="210000"/>
              </a:lnSpc>
            </a:pPr>
            <a:r>
              <a:rPr lang="ru-RU" sz="2400" b="1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«Теория и практика адаптации экономики, управления и права к условиям новой реальности»</a:t>
            </a:r>
          </a:p>
          <a:p>
            <a:pPr algn="ctr"/>
            <a:endParaRPr lang="ru-RU" sz="15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5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5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5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29035" y="5869984"/>
            <a:ext cx="31630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2">
                    <a:lumMod val="75000"/>
                  </a:schemeClr>
                </a:solidFill>
              </a:rPr>
              <a:t>Москва</a:t>
            </a:r>
          </a:p>
          <a:p>
            <a:pPr algn="ctr"/>
            <a:endParaRPr lang="ru-RU" sz="10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bg2">
                    <a:lumMod val="75000"/>
                  </a:schemeClr>
                </a:solidFill>
                <a:cs typeface="Arial"/>
              </a:rPr>
              <a:t>01</a:t>
            </a:r>
            <a:r>
              <a:rPr lang="ru-RU" sz="1200" b="1" dirty="0">
                <a:solidFill>
                  <a:schemeClr val="bg2">
                    <a:lumMod val="75000"/>
                  </a:schemeClr>
                </a:solidFill>
                <a:cs typeface="Arial"/>
              </a:rPr>
              <a:t>  </a:t>
            </a:r>
            <a:r>
              <a:rPr lang="ru-RU" sz="1200" b="1" dirty="0" smtClean="0">
                <a:solidFill>
                  <a:schemeClr val="bg2">
                    <a:lumMod val="75000"/>
                  </a:schemeClr>
                </a:solidFill>
                <a:cs typeface="Arial"/>
              </a:rPr>
              <a:t>июня 2023 </a:t>
            </a:r>
            <a:r>
              <a:rPr lang="ru-RU" sz="1200" b="1" dirty="0">
                <a:solidFill>
                  <a:schemeClr val="bg2">
                    <a:lumMod val="75000"/>
                  </a:schemeClr>
                </a:solidFill>
                <a:cs typeface="Arial"/>
              </a:rPr>
              <a:t>г.</a:t>
            </a:r>
            <a:endParaRPr lang="ru-RU" sz="12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0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8052" y="592810"/>
            <a:ext cx="1927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r>
              <a:rPr lang="ru-RU" sz="28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endParaRPr lang="ru-RU" sz="28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58052" y="1383224"/>
            <a:ext cx="979353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Акумова</a:t>
            </a:r>
            <a:r>
              <a:rPr lang="ru-RU" sz="1400" dirty="0" smtClean="0"/>
              <a:t> Н.В. Применение инновационных технологий в управлении персоналом</a:t>
            </a:r>
          </a:p>
          <a:p>
            <a:endParaRPr lang="ru-RU" sz="1400" dirty="0" smtClean="0"/>
          </a:p>
          <a:p>
            <a:r>
              <a:rPr lang="ru-RU" sz="1400" dirty="0" smtClean="0"/>
              <a:t>Алексанова А.А., Ерофеева М.Б., </a:t>
            </a:r>
            <a:r>
              <a:rPr lang="ru-RU" sz="1400" dirty="0" err="1" smtClean="0"/>
              <a:t>Козун</a:t>
            </a:r>
            <a:r>
              <a:rPr lang="ru-RU" sz="1400" dirty="0" smtClean="0"/>
              <a:t> П.Р., Коновалова К.Ю., </a:t>
            </a:r>
            <a:r>
              <a:rPr lang="ru-RU" sz="1400" dirty="0" err="1" smtClean="0"/>
              <a:t>Жариков</a:t>
            </a:r>
            <a:r>
              <a:rPr lang="ru-RU" sz="1400" dirty="0" smtClean="0"/>
              <a:t> С.Ю. Участие адвоката в качестве защитника по уголовным делам об экономических преступлениях»</a:t>
            </a:r>
          </a:p>
          <a:p>
            <a:endParaRPr lang="ru-RU" sz="1400" dirty="0" smtClean="0"/>
          </a:p>
          <a:p>
            <a:r>
              <a:rPr lang="ru-RU" sz="1400" dirty="0" smtClean="0"/>
              <a:t>Андреева </a:t>
            </a:r>
            <a:r>
              <a:rPr lang="ru-RU" sz="1400" dirty="0"/>
              <a:t>Л.А. </a:t>
            </a:r>
            <a:r>
              <a:rPr lang="ru-RU" sz="1400" dirty="0" smtClean="0"/>
              <a:t>Правовое регулирование международных и экономических связей местного самоуправления в новых реалиях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Анцупов</a:t>
            </a:r>
            <a:r>
              <a:rPr lang="ru-RU" sz="1400" dirty="0" smtClean="0"/>
              <a:t> А.Я., Шипилов А.И. К вопросу о становлении истории отечественной </a:t>
            </a:r>
            <a:r>
              <a:rPr lang="ru-RU" sz="1400" dirty="0" err="1" smtClean="0"/>
              <a:t>конфликтологии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dirty="0" err="1" smtClean="0"/>
              <a:t>Базарнов</a:t>
            </a:r>
            <a:r>
              <a:rPr lang="ru-RU" sz="1400" dirty="0" smtClean="0"/>
              <a:t> М.А. Некоторые направления развития законодательства Российской Федерации об отдельных видах тайн, а также конфиденциальной информации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Богуцкая</a:t>
            </a:r>
            <a:r>
              <a:rPr lang="ru-RU" sz="1400" dirty="0" smtClean="0"/>
              <a:t> А.С., </a:t>
            </a:r>
            <a:r>
              <a:rPr lang="ru-RU" sz="1400" dirty="0" err="1" smtClean="0"/>
              <a:t>Вардосанидзе</a:t>
            </a:r>
            <a:r>
              <a:rPr lang="ru-RU" sz="1400" dirty="0" smtClean="0"/>
              <a:t> О.В. Нотариат: понятие, функции и роль в обеспечении законности создания юридических лиц и регистрации граждан в качестве индивидуальных предпринимателей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Босова</a:t>
            </a:r>
            <a:r>
              <a:rPr lang="ru-RU" sz="1400" dirty="0" smtClean="0"/>
              <a:t> </a:t>
            </a:r>
            <a:r>
              <a:rPr lang="ru-RU" sz="1400" dirty="0"/>
              <a:t>Е.В. </a:t>
            </a:r>
            <a:r>
              <a:rPr lang="ru-RU" sz="1400" dirty="0" smtClean="0"/>
              <a:t>Создание благоприятной регуляторной среды для развития цифровой экономики</a:t>
            </a:r>
            <a:endParaRPr lang="ru-RU" sz="1400" dirty="0"/>
          </a:p>
          <a:p>
            <a:endParaRPr lang="ru-RU" sz="1400" dirty="0" smtClean="0"/>
          </a:p>
          <a:p>
            <a:r>
              <a:rPr lang="ru-RU" sz="1400" dirty="0"/>
              <a:t>Данина Т.М., </a:t>
            </a:r>
            <a:r>
              <a:rPr lang="ru-RU" sz="1400" dirty="0" err="1"/>
              <a:t>Ромашкин</a:t>
            </a:r>
            <a:r>
              <a:rPr lang="ru-RU" sz="1400" dirty="0"/>
              <a:t> А.Е</a:t>
            </a:r>
            <a:r>
              <a:rPr lang="ru-RU" sz="1400" dirty="0" smtClean="0"/>
              <a:t>. Государственное управление реализацией целей устойчивого развития в России</a:t>
            </a:r>
          </a:p>
          <a:p>
            <a:endParaRPr lang="ru-RU" sz="1400" dirty="0" smtClean="0"/>
          </a:p>
          <a:p>
            <a:r>
              <a:rPr lang="ru-RU" sz="1400" dirty="0"/>
              <a:t>Добровольская С.С., </a:t>
            </a:r>
            <a:r>
              <a:rPr lang="ru-RU" sz="1400" dirty="0" err="1" smtClean="0"/>
              <a:t>Самороков</a:t>
            </a:r>
            <a:r>
              <a:rPr lang="ru-RU" sz="1400" dirty="0" smtClean="0"/>
              <a:t>  А.В. Страховые резервы как основа финансовой устойчивости страховой организации</a:t>
            </a:r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261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3198" y="588935"/>
            <a:ext cx="1831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4544" y="1479508"/>
            <a:ext cx="1115413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Жариков</a:t>
            </a:r>
            <a:r>
              <a:rPr lang="ru-RU" sz="1400" dirty="0" smtClean="0"/>
              <a:t> Ю.С. К вопросу о факторах распространения религиозно-экстремистской идеологии в </a:t>
            </a:r>
          </a:p>
          <a:p>
            <a:r>
              <a:rPr lang="ru-RU" sz="1400" dirty="0"/>
              <a:t>м</a:t>
            </a:r>
            <a:r>
              <a:rPr lang="ru-RU" sz="1400" dirty="0" smtClean="0"/>
              <a:t>олодежной </a:t>
            </a:r>
            <a:r>
              <a:rPr lang="ru-RU" sz="1400" dirty="0"/>
              <a:t>с</a:t>
            </a:r>
            <a:r>
              <a:rPr lang="ru-RU" sz="1400" dirty="0" smtClean="0"/>
              <a:t>реде современной России</a:t>
            </a:r>
          </a:p>
          <a:p>
            <a:endParaRPr lang="ru-RU" sz="1400" dirty="0"/>
          </a:p>
          <a:p>
            <a:r>
              <a:rPr lang="ru-RU" sz="1400" dirty="0" err="1" smtClean="0"/>
              <a:t>Жаркова</a:t>
            </a:r>
            <a:r>
              <a:rPr lang="ru-RU" sz="1400" dirty="0" smtClean="0"/>
              <a:t> Г.И. Договор о предоставлении социальных услуг на современном этапе развития социального</a:t>
            </a:r>
          </a:p>
          <a:p>
            <a:r>
              <a:rPr lang="ru-RU" sz="1400" dirty="0"/>
              <a:t>о</a:t>
            </a:r>
            <a:r>
              <a:rPr lang="ru-RU" sz="1400" dirty="0" smtClean="0"/>
              <a:t>бслуживания граждан РФ: проблемы и пути решения</a:t>
            </a:r>
          </a:p>
          <a:p>
            <a:endParaRPr lang="ru-RU" sz="1400" dirty="0"/>
          </a:p>
          <a:p>
            <a:r>
              <a:rPr lang="ru-RU" sz="1400" dirty="0" err="1" smtClean="0"/>
              <a:t>Зауторова</a:t>
            </a:r>
            <a:r>
              <a:rPr lang="ru-RU" sz="1400" dirty="0" smtClean="0"/>
              <a:t> Э.В. Развитие конкурентоспособности как современный метод управления персоналом</a:t>
            </a:r>
          </a:p>
          <a:p>
            <a:endParaRPr lang="ru-RU" sz="1400" dirty="0"/>
          </a:p>
          <a:p>
            <a:r>
              <a:rPr lang="ru-RU" sz="1400" dirty="0" smtClean="0"/>
              <a:t>Карпенко М.П., </a:t>
            </a:r>
            <a:r>
              <a:rPr lang="ru-RU" sz="1400" dirty="0" err="1" smtClean="0"/>
              <a:t>Миненков</a:t>
            </a:r>
            <a:r>
              <a:rPr lang="ru-RU" sz="1400" dirty="0" smtClean="0"/>
              <a:t> О.В., </a:t>
            </a:r>
            <a:r>
              <a:rPr lang="ru-RU" sz="1400" dirty="0" err="1" smtClean="0"/>
              <a:t>Нажесткин</a:t>
            </a:r>
            <a:r>
              <a:rPr lang="ru-RU" sz="1400" dirty="0" smtClean="0"/>
              <a:t> В.А. Направления применения интернета вещей в образовании</a:t>
            </a:r>
          </a:p>
          <a:p>
            <a:r>
              <a:rPr lang="ru-RU" sz="1400" dirty="0" smtClean="0"/>
              <a:t> </a:t>
            </a:r>
          </a:p>
          <a:p>
            <a:r>
              <a:rPr lang="ru-RU" sz="1400" dirty="0" smtClean="0"/>
              <a:t>Кислый О.А., Исаева М.А. Человек в эпоху цифровизации</a:t>
            </a:r>
          </a:p>
          <a:p>
            <a:endParaRPr lang="ru-RU" sz="1400" dirty="0" smtClean="0"/>
          </a:p>
          <a:p>
            <a:r>
              <a:rPr lang="ru-RU" sz="1400" dirty="0" smtClean="0"/>
              <a:t>Кислый О.А., </a:t>
            </a:r>
            <a:r>
              <a:rPr lang="ru-RU" sz="1400" dirty="0" err="1" smtClean="0"/>
              <a:t>Лукашин</a:t>
            </a:r>
            <a:r>
              <a:rPr lang="ru-RU" sz="1400" dirty="0" smtClean="0"/>
              <a:t> М.В. Адаптация государственного управления в Российской Федерации в условиях </a:t>
            </a:r>
          </a:p>
          <a:p>
            <a:r>
              <a:rPr lang="ru-RU" sz="1400" dirty="0"/>
              <a:t>н</a:t>
            </a:r>
            <a:r>
              <a:rPr lang="ru-RU" sz="1400" dirty="0" smtClean="0"/>
              <a:t>овой реалии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Комбарова</a:t>
            </a:r>
            <a:r>
              <a:rPr lang="ru-RU" sz="1400" dirty="0" smtClean="0"/>
              <a:t> В.С., </a:t>
            </a:r>
            <a:r>
              <a:rPr lang="ru-RU" sz="1400" dirty="0" err="1" smtClean="0"/>
              <a:t>Жариков</a:t>
            </a:r>
            <a:r>
              <a:rPr lang="ru-RU" sz="1400" dirty="0" smtClean="0"/>
              <a:t> Ю.С. Обеспечение экономической безопасности, как функция правоохранительной деятельности</a:t>
            </a:r>
          </a:p>
          <a:p>
            <a:endParaRPr lang="ru-RU" sz="1400" dirty="0" smtClean="0"/>
          </a:p>
          <a:p>
            <a:r>
              <a:rPr lang="ru-RU" sz="1400" dirty="0" smtClean="0"/>
              <a:t>Костюченко С.Б. Профессиональная компетентность: понимание, составляющие, возможности развития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 err="1" smtClean="0"/>
              <a:t>Крысанова</a:t>
            </a:r>
            <a:r>
              <a:rPr lang="ru-RU" sz="1400" dirty="0" smtClean="0"/>
              <a:t> Н.В., </a:t>
            </a:r>
            <a:r>
              <a:rPr lang="ru-RU" sz="1400" dirty="0" err="1" smtClean="0"/>
              <a:t>Крысанов</a:t>
            </a:r>
            <a:r>
              <a:rPr lang="ru-RU" sz="1400" dirty="0" smtClean="0"/>
              <a:t> А.Е. Защита интересов участников корпораций</a:t>
            </a:r>
          </a:p>
          <a:p>
            <a:endParaRPr lang="ru-RU" sz="1400" dirty="0"/>
          </a:p>
          <a:p>
            <a:r>
              <a:rPr lang="ru-RU" sz="1400" dirty="0" err="1"/>
              <a:t>Лямзин</a:t>
            </a:r>
            <a:r>
              <a:rPr lang="ru-RU" sz="1400" dirty="0"/>
              <a:t> М.А. К проблеме обеспечения единства обучения и воспитания студентов ВУЗов в новых условиях</a:t>
            </a:r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07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7739" y="629108"/>
            <a:ext cx="1831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85858" y="1455535"/>
            <a:ext cx="963012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Масягин</a:t>
            </a:r>
            <a:r>
              <a:rPr lang="ru-RU" sz="1400" dirty="0" smtClean="0"/>
              <a:t> В.П. , Сельская О.В.  О формах взаимодействия с родителями в современной школе как компоненте социального партнерства</a:t>
            </a:r>
          </a:p>
          <a:p>
            <a:endParaRPr lang="ru-RU" sz="1400" dirty="0"/>
          </a:p>
          <a:p>
            <a:r>
              <a:rPr lang="ru-RU" sz="1400" dirty="0" smtClean="0"/>
              <a:t>Морозов А.В. Кадровая подготовка и сопровождение современных педагогических работников как </a:t>
            </a:r>
          </a:p>
          <a:p>
            <a:r>
              <a:rPr lang="ru-RU" sz="1400" dirty="0" smtClean="0"/>
              <a:t>социально-экономическая и государственная задача в современных Российских реалиях</a:t>
            </a:r>
          </a:p>
          <a:p>
            <a:endParaRPr lang="ru-RU" sz="1400" dirty="0"/>
          </a:p>
          <a:p>
            <a:r>
              <a:rPr lang="ru-RU" sz="1400" dirty="0" err="1" smtClean="0"/>
              <a:t>Мырзаханов</a:t>
            </a:r>
            <a:r>
              <a:rPr lang="ru-RU" sz="1400" dirty="0" smtClean="0"/>
              <a:t> Е.Н. , </a:t>
            </a:r>
            <a:r>
              <a:rPr lang="ru-RU" sz="1400" dirty="0" err="1" smtClean="0"/>
              <a:t>Сахипов</a:t>
            </a:r>
            <a:r>
              <a:rPr lang="ru-RU" sz="1400" dirty="0" smtClean="0"/>
              <a:t> Н.Г. К вопросу о научном исследовании зарождения предпринимательства в </a:t>
            </a:r>
            <a:r>
              <a:rPr lang="ru-RU" sz="1400" dirty="0" err="1" smtClean="0"/>
              <a:t>Акмолинской</a:t>
            </a:r>
            <a:r>
              <a:rPr lang="ru-RU" sz="1400" dirty="0" smtClean="0"/>
              <a:t> области и ее торговых связей с Туркестанским краем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err="1" smtClean="0"/>
              <a:t>Немцева</a:t>
            </a:r>
            <a:r>
              <a:rPr lang="ru-RU" sz="1400" dirty="0" smtClean="0"/>
              <a:t> Ю.В., </a:t>
            </a:r>
            <a:r>
              <a:rPr lang="ru-RU" sz="1400" dirty="0" err="1" smtClean="0"/>
              <a:t>Каржева</a:t>
            </a:r>
            <a:r>
              <a:rPr lang="ru-RU" sz="1400" dirty="0" smtClean="0"/>
              <a:t> Е.В., Тарасова Г.В.  Использование отчета о финансовых результатах в анализе </a:t>
            </a:r>
          </a:p>
          <a:p>
            <a:r>
              <a:rPr lang="ru-RU" sz="1400" dirty="0"/>
              <a:t>ф</a:t>
            </a:r>
            <a:r>
              <a:rPr lang="ru-RU" sz="1400" dirty="0" smtClean="0"/>
              <a:t>инансового состояния АО «Вагоностроительный завод»</a:t>
            </a:r>
          </a:p>
          <a:p>
            <a:endParaRPr lang="ru-RU" sz="1400" dirty="0"/>
          </a:p>
          <a:p>
            <a:r>
              <a:rPr lang="ru-RU" sz="1400" dirty="0" smtClean="0"/>
              <a:t>Полякова Н.В. Особенности управления и факторы, влияющие на финансовую устойчивость предприятий торговли</a:t>
            </a:r>
          </a:p>
          <a:p>
            <a:endParaRPr lang="ru-RU" sz="1400" dirty="0"/>
          </a:p>
          <a:p>
            <a:r>
              <a:rPr lang="ru-RU" sz="1400" dirty="0" err="1" smtClean="0"/>
              <a:t>Подмарёв</a:t>
            </a:r>
            <a:r>
              <a:rPr lang="ru-RU" sz="1400" dirty="0" smtClean="0"/>
              <a:t> Е.В., </a:t>
            </a:r>
            <a:r>
              <a:rPr lang="ru-RU" sz="1400" dirty="0" err="1" smtClean="0"/>
              <a:t>Касимова</a:t>
            </a:r>
            <a:r>
              <a:rPr lang="ru-RU" sz="1400" dirty="0" smtClean="0"/>
              <a:t> М.Х. Современное состояние и проблемы правового государства и гражданского общества в России</a:t>
            </a:r>
          </a:p>
          <a:p>
            <a:endParaRPr lang="ru-RU" sz="1400" dirty="0"/>
          </a:p>
          <a:p>
            <a:r>
              <a:rPr lang="ru-RU" sz="1400" dirty="0" err="1" smtClean="0"/>
              <a:t>Пославский</a:t>
            </a:r>
            <a:r>
              <a:rPr lang="ru-RU" sz="1400" dirty="0" smtClean="0"/>
              <a:t> Д.М. Особенности применения риск-ориентированного подхода в ходе регионального</a:t>
            </a:r>
          </a:p>
          <a:p>
            <a:r>
              <a:rPr lang="ru-RU" sz="1400" dirty="0" smtClean="0"/>
              <a:t>государственного строительного контроля (надзора)</a:t>
            </a:r>
          </a:p>
          <a:p>
            <a:endParaRPr lang="ru-RU" sz="1400" dirty="0"/>
          </a:p>
          <a:p>
            <a:r>
              <a:rPr lang="ru-RU" sz="1400" dirty="0"/>
              <a:t>Саратов </a:t>
            </a:r>
            <a:r>
              <a:rPr lang="ru-RU" sz="1400" dirty="0" err="1"/>
              <a:t>Бислан</a:t>
            </a:r>
            <a:r>
              <a:rPr lang="ru-RU" sz="1400" dirty="0"/>
              <a:t> Финансовая устойчивость: концептуальные подходы</a:t>
            </a:r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118534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6227" y="621359"/>
            <a:ext cx="1831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36227" y="1562595"/>
            <a:ext cx="1028298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Сахипов</a:t>
            </a:r>
            <a:r>
              <a:rPr lang="ru-RU" sz="1400" dirty="0" smtClean="0"/>
              <a:t> Н.Г., </a:t>
            </a:r>
            <a:r>
              <a:rPr lang="ru-RU" sz="1400" dirty="0" err="1" smtClean="0"/>
              <a:t>Мырзаханов</a:t>
            </a:r>
            <a:r>
              <a:rPr lang="ru-RU" sz="1400" dirty="0" smtClean="0"/>
              <a:t> Е.Н. Установление торговой связи </a:t>
            </a:r>
            <a:r>
              <a:rPr lang="ru-RU" sz="1400" dirty="0" err="1" smtClean="0"/>
              <a:t>Акмолинской</a:t>
            </a:r>
            <a:r>
              <a:rPr lang="ru-RU" sz="1400" dirty="0" smtClean="0"/>
              <a:t> области с Туркестанским краем</a:t>
            </a:r>
          </a:p>
          <a:p>
            <a:r>
              <a:rPr lang="ru-RU" sz="1400" dirty="0"/>
              <a:t>и</a:t>
            </a:r>
            <a:r>
              <a:rPr lang="ru-RU" sz="1400" dirty="0" smtClean="0"/>
              <a:t> другими регионами</a:t>
            </a:r>
          </a:p>
          <a:p>
            <a:endParaRPr lang="ru-RU" sz="1400" dirty="0"/>
          </a:p>
          <a:p>
            <a:r>
              <a:rPr lang="ru-RU" sz="1400" dirty="0" smtClean="0"/>
              <a:t>Семенова А.Н., Данина И.Н. Проблемы управления развитием и финансовой устойчивость регионами</a:t>
            </a:r>
          </a:p>
          <a:p>
            <a:endParaRPr lang="ru-RU" sz="1400" dirty="0"/>
          </a:p>
          <a:p>
            <a:r>
              <a:rPr lang="ru-RU" sz="1400" dirty="0" err="1" smtClean="0"/>
              <a:t>Семёнова</a:t>
            </a:r>
            <a:r>
              <a:rPr lang="ru-RU" sz="1400" dirty="0" smtClean="0"/>
              <a:t> В.Г., Чичигина О.Н. Проектно-исследовательская деятельность обучающихся в начальной школе</a:t>
            </a:r>
          </a:p>
          <a:p>
            <a:endParaRPr lang="ru-RU" sz="1400" dirty="0"/>
          </a:p>
          <a:p>
            <a:r>
              <a:rPr lang="ru-RU" sz="1400" dirty="0" err="1" smtClean="0"/>
              <a:t>Сенчукова</a:t>
            </a:r>
            <a:r>
              <a:rPr lang="ru-RU" sz="1400" dirty="0" smtClean="0"/>
              <a:t> Л.О., Теляк Г.Г. Цифровизация в малом бизнесе: проблемы и новые возможности (на опыте малых строительных предприятий Калининградской области)</a:t>
            </a:r>
          </a:p>
          <a:p>
            <a:endParaRPr lang="ru-RU" sz="1400" dirty="0"/>
          </a:p>
          <a:p>
            <a:r>
              <a:rPr lang="ru-RU" sz="1400" dirty="0" smtClean="0"/>
              <a:t>Сотникова Е.Д., Кислый О.А. Предпосылки и факторы риска интернет-зависимости обучающихся</a:t>
            </a:r>
          </a:p>
          <a:p>
            <a:endParaRPr lang="ru-RU" sz="1400" dirty="0"/>
          </a:p>
          <a:p>
            <a:r>
              <a:rPr lang="ru-RU" sz="1400" dirty="0" smtClean="0"/>
              <a:t>Суркова В.А., Сурков М.М. Некоторые правовые проблемы использования доменного имени</a:t>
            </a:r>
          </a:p>
          <a:p>
            <a:endParaRPr lang="ru-RU" sz="1400" dirty="0" smtClean="0"/>
          </a:p>
          <a:p>
            <a:r>
              <a:rPr lang="ru-RU" sz="1400" dirty="0" smtClean="0"/>
              <a:t>Тараканова </a:t>
            </a:r>
            <a:r>
              <a:rPr lang="ru-RU" sz="1400" dirty="0"/>
              <a:t>Н.В. </a:t>
            </a:r>
            <a:r>
              <a:rPr lang="ru-RU" sz="1400" dirty="0" smtClean="0"/>
              <a:t>Современные тренды в управлении организацией</a:t>
            </a:r>
          </a:p>
          <a:p>
            <a:endParaRPr lang="ru-RU" sz="1400" dirty="0" smtClean="0"/>
          </a:p>
          <a:p>
            <a:r>
              <a:rPr lang="ru-RU" sz="1400" dirty="0" smtClean="0"/>
              <a:t>Толкачев В.А. Адаптация сущностного понимания явления «управление» в деятельности по решению современных задач созидательного развития России в условиях новой реальности</a:t>
            </a:r>
          </a:p>
          <a:p>
            <a:endParaRPr lang="ru-RU" sz="1400" dirty="0"/>
          </a:p>
          <a:p>
            <a:r>
              <a:rPr lang="ru-RU" sz="1400" dirty="0" smtClean="0"/>
              <a:t>Федоров С.Е. Внедрение квантовых технологий в цифровую экономику</a:t>
            </a:r>
          </a:p>
          <a:p>
            <a:endParaRPr lang="ru-RU" sz="1400" dirty="0"/>
          </a:p>
          <a:p>
            <a:r>
              <a:rPr lang="ru-RU" sz="1400" dirty="0"/>
              <a:t>Черепанов В.Д., Черепанова Н.В., Левченко Е.Н., Широкова М.О. Роль государственного управления в условиях глобальных вызовов</a:t>
            </a:r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337204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2864" y="1434277"/>
            <a:ext cx="8124986" cy="2712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>
                <a:ea typeface="Arial Unicode MS"/>
                <a:cs typeface="Arial Unicode MS"/>
              </a:rPr>
              <a:t>По результатам конференции планируется издание сборника материалов. </a:t>
            </a:r>
            <a:endParaRPr lang="ru-RU" sz="1400" dirty="0" smtClean="0">
              <a:ea typeface="Arial Unicode MS"/>
              <a:cs typeface="Arial Unicode MS"/>
            </a:endParaRPr>
          </a:p>
          <a:p>
            <a:pPr algn="ctr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 smtClean="0">
                <a:ea typeface="Arial Unicode MS"/>
                <a:cs typeface="Arial Unicode MS"/>
              </a:rPr>
              <a:t>Сборник </a:t>
            </a:r>
            <a:r>
              <a:rPr lang="ru-RU" sz="1400" dirty="0">
                <a:ea typeface="Arial Unicode MS"/>
                <a:cs typeface="Arial Unicode MS"/>
              </a:rPr>
              <a:t>материалов размещается на </a:t>
            </a:r>
            <a:r>
              <a:rPr lang="ru-RU" sz="1400" dirty="0" smtClean="0">
                <a:ea typeface="Arial Unicode MS"/>
                <a:cs typeface="Arial Unicode MS"/>
              </a:rPr>
              <a:t>сайте </a:t>
            </a:r>
            <a:r>
              <a:rPr lang="ru-RU" sz="1400" dirty="0">
                <a:ea typeface="Arial Unicode MS"/>
                <a:cs typeface="Arial Unicode MS"/>
              </a:rPr>
              <a:t>АНО ВО «</a:t>
            </a:r>
            <a:r>
              <a:rPr lang="ru-RU" sz="1400" dirty="0" smtClean="0">
                <a:ea typeface="Arial Unicode MS"/>
                <a:cs typeface="Arial Unicode MS"/>
              </a:rPr>
              <a:t>Открытый </a:t>
            </a:r>
            <a:r>
              <a:rPr lang="en-US" sz="1400" dirty="0" smtClean="0">
                <a:ea typeface="Arial Unicode MS"/>
                <a:cs typeface="Arial Unicode MS"/>
              </a:rPr>
              <a:t> </a:t>
            </a:r>
            <a:r>
              <a:rPr lang="ru-RU" sz="1400" dirty="0" smtClean="0">
                <a:ea typeface="Arial Unicode MS"/>
                <a:cs typeface="Arial Unicode MS"/>
              </a:rPr>
              <a:t>университет экономики, управления  и права», </a:t>
            </a:r>
            <a:r>
              <a:rPr lang="ru-RU" sz="1400" dirty="0"/>
              <a:t>на сайтах организаторов</a:t>
            </a:r>
            <a:r>
              <a:rPr lang="ru-RU" sz="1400" dirty="0" smtClean="0">
                <a:ea typeface="Arial Unicode MS"/>
                <a:cs typeface="Arial Unicode MS"/>
              </a:rPr>
              <a:t> </a:t>
            </a:r>
            <a:r>
              <a:rPr lang="ru-RU" sz="1400" dirty="0">
                <a:ea typeface="Arial Unicode MS"/>
                <a:cs typeface="Arial Unicode MS"/>
              </a:rPr>
              <a:t>и в Российском индексе научного цитирования (Национальной библиографической базе данных научного цитирования). Материалы конференции будут опубликованы в </a:t>
            </a:r>
            <a:r>
              <a:rPr lang="ru-RU" sz="1400" dirty="0" smtClean="0">
                <a:ea typeface="Arial Unicode MS"/>
                <a:cs typeface="Arial Unicode MS"/>
              </a:rPr>
              <a:t>сборнике </a:t>
            </a:r>
            <a:r>
              <a:rPr lang="ru-RU" sz="1400" dirty="0">
                <a:ea typeface="Arial Unicode MS"/>
                <a:cs typeface="Arial Unicode MS"/>
              </a:rPr>
              <a:t>с индексами </a:t>
            </a:r>
            <a:r>
              <a:rPr lang="ru-RU" sz="1400" dirty="0" err="1">
                <a:ea typeface="Arial Unicode MS"/>
                <a:cs typeface="Arial Unicode MS"/>
              </a:rPr>
              <a:t>стандартизатора</a:t>
            </a:r>
            <a:r>
              <a:rPr lang="ru-RU" sz="1400" dirty="0">
                <a:ea typeface="Arial Unicode MS"/>
                <a:cs typeface="Arial Unicode MS"/>
              </a:rPr>
              <a:t> ISBN. </a:t>
            </a:r>
            <a:endParaRPr lang="ru-RU" sz="1400" dirty="0">
              <a:effectLst/>
              <a:ea typeface="Arial Unicode MS"/>
              <a:cs typeface="Arial Unicode M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14787" y="5078639"/>
            <a:ext cx="2536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u="sng" dirty="0" err="1" smtClean="0">
                <a:latin typeface="+mj-lt"/>
              </a:rPr>
              <a:t>www.ouep.ru</a:t>
            </a: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499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2896" y="686971"/>
            <a:ext cx="467557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Организаторы 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конференции</a:t>
            </a:r>
          </a:p>
          <a:p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2895" y="1493847"/>
            <a:ext cx="971795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Автономная </a:t>
            </a:r>
            <a:r>
              <a:rPr lang="ru-RU" sz="1400" b="1" dirty="0"/>
              <a:t>некоммерческая организация высшего образования «Открытый университет экономики, управления и права</a:t>
            </a:r>
            <a:r>
              <a:rPr lang="ru-RU" sz="1400" b="1" dirty="0" smtClean="0"/>
              <a:t>» (</a:t>
            </a:r>
            <a:r>
              <a:rPr lang="ru-RU" sz="1400" b="1" dirty="0"/>
              <a:t>АНО ВО ОУЭП), г. </a:t>
            </a:r>
            <a:r>
              <a:rPr lang="ru-RU" sz="1400" b="1" dirty="0" smtClean="0"/>
              <a:t>Москва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Автономная </a:t>
            </a:r>
            <a:r>
              <a:rPr lang="ru-RU" sz="1400" b="1" dirty="0"/>
              <a:t>некоммерческая организация высшего образования «Институт деловой карьеры</a:t>
            </a:r>
            <a:r>
              <a:rPr lang="ru-RU" sz="1400" b="1" dirty="0" smtClean="0"/>
              <a:t>», </a:t>
            </a:r>
          </a:p>
          <a:p>
            <a:pPr algn="just"/>
            <a:r>
              <a:rPr lang="ru-RU" sz="1400" b="1" dirty="0" smtClean="0"/>
              <a:t>г. Москва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Межрегиональная </a:t>
            </a:r>
            <a:r>
              <a:rPr lang="ru-RU" sz="1400" b="1" dirty="0"/>
              <a:t>общественная организация содействия развитию науки и образования «Общественная академия компьютерных наук», г. </a:t>
            </a:r>
            <a:r>
              <a:rPr lang="ru-RU" sz="1400" b="1" dirty="0" smtClean="0"/>
              <a:t>Москва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Межрегиональная </a:t>
            </a:r>
            <a:r>
              <a:rPr lang="ru-RU" sz="1400" b="1" dirty="0"/>
              <a:t>общественная организация «Академия информатизации образования», г. </a:t>
            </a:r>
            <a:r>
              <a:rPr lang="ru-RU" sz="1400" b="1" dirty="0" smtClean="0"/>
              <a:t>Москва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Частное </a:t>
            </a:r>
            <a:r>
              <a:rPr lang="ru-RU" sz="1400" b="1" dirty="0"/>
              <a:t>учреждение «Информационные технологии», г. </a:t>
            </a:r>
            <a:r>
              <a:rPr lang="ru-RU" sz="1400" b="1" dirty="0" smtClean="0"/>
              <a:t>Караганда</a:t>
            </a:r>
          </a:p>
          <a:p>
            <a:pPr algn="just"/>
            <a:endParaRPr lang="ru-RU" sz="1400" b="1" dirty="0"/>
          </a:p>
          <a:p>
            <a:pPr algn="just"/>
            <a:r>
              <a:rPr lang="ru-RU" sz="1400" b="1" dirty="0" smtClean="0"/>
              <a:t>Ассоциация </a:t>
            </a:r>
            <a:r>
              <a:rPr lang="ru-RU" sz="1400" b="1" dirty="0"/>
              <a:t>электронного обучения, г. </a:t>
            </a:r>
            <a:r>
              <a:rPr lang="ru-RU" sz="1400" b="1" dirty="0" smtClean="0"/>
              <a:t>Москва</a:t>
            </a:r>
          </a:p>
          <a:p>
            <a:pPr algn="just"/>
            <a:endParaRPr lang="ru-RU" sz="1400" b="1" dirty="0"/>
          </a:p>
          <a:p>
            <a:pPr algn="just"/>
            <a:r>
              <a:rPr lang="ru-RU" sz="1400" b="1" dirty="0" smtClean="0"/>
              <a:t>Частное Образовательное Учреждение Высшего Образования «Академия управления и производства», г. Москва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91856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4974" y="637860"/>
            <a:ext cx="36469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Цель конференции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7800" y="1624671"/>
            <a:ext cx="10134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b="1" dirty="0" smtClean="0">
                <a:ea typeface="Arial Unicode MS"/>
                <a:cs typeface="Arial Unicode MS"/>
              </a:rPr>
              <a:t>Цель конференции</a:t>
            </a:r>
            <a:r>
              <a:rPr lang="ru-RU" sz="1400" dirty="0" smtClean="0">
                <a:ea typeface="Arial Unicode MS"/>
                <a:cs typeface="Arial Unicode MS"/>
              </a:rPr>
              <a:t>: обсуждение актуальных проблем теории и практики адаптации экономики, управления и права к условиям новой реальности; </a:t>
            </a:r>
            <a:r>
              <a:rPr lang="ru-RU" sz="1400" dirty="0">
                <a:ea typeface="Arial Unicode MS"/>
                <a:cs typeface="Arial Unicode MS"/>
              </a:rPr>
              <a:t>обмен научными взглядами и мнениями, результатами научных исследований и опытом «Лучшей практики» решения проблем по вопросам формирования системы государственной поддержки приоритетных отраслей, повышения эффективности инвестиционной и инновационной деятельности организаций; научный поиск эффективных инструментов развития </a:t>
            </a:r>
            <a:r>
              <a:rPr lang="ru-RU" sz="1400" dirty="0" smtClean="0">
                <a:ea typeface="Arial Unicode MS"/>
                <a:cs typeface="Arial Unicode MS"/>
              </a:rPr>
              <a:t>и совершенствования </a:t>
            </a:r>
            <a:r>
              <a:rPr lang="ru-RU" sz="1400" dirty="0">
                <a:ea typeface="Arial Unicode MS"/>
                <a:cs typeface="Arial Unicode MS"/>
              </a:rPr>
              <a:t>управления и права, механизмов снижения рисков влияния глобальных, национальных и региональных проблем на развитие приоритетных отраслей экономики и социальной </a:t>
            </a:r>
            <a:r>
              <a:rPr lang="ru-RU" sz="1400" dirty="0" smtClean="0">
                <a:ea typeface="Arial Unicode MS"/>
                <a:cs typeface="Arial Unicode MS"/>
              </a:rPr>
              <a:t>сферы в современном мире. </a:t>
            </a:r>
            <a:endParaRPr lang="ru-RU" sz="1400" dirty="0"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66397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8983" y="639422"/>
            <a:ext cx="45118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Регистрация участников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8983" y="1512813"/>
            <a:ext cx="89207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400" b="1" dirty="0"/>
              <a:t>Регистрация </a:t>
            </a:r>
            <a:r>
              <a:rPr lang="ru-RU" sz="1400" dirty="0"/>
              <a:t>участников конференции проводится с 10.30 - 11.00 по адресу: </a:t>
            </a:r>
            <a:r>
              <a:rPr lang="ru-RU" sz="1400" dirty="0" smtClean="0"/>
              <a:t> г. Москва</a:t>
            </a:r>
            <a:r>
              <a:rPr lang="ru-RU" sz="1400" dirty="0"/>
              <a:t>,  ул. Нижегородская, дом 32, строение 4, 3 этаж, ауд. 352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pPr>
              <a:lnSpc>
                <a:spcPct val="200000"/>
              </a:lnSpc>
            </a:pPr>
            <a:endParaRPr lang="ru-RU" sz="1400" dirty="0"/>
          </a:p>
          <a:p>
            <a:pPr algn="just">
              <a:lnSpc>
                <a:spcPct val="200000"/>
              </a:lnSpc>
            </a:pPr>
            <a:r>
              <a:rPr lang="ru-RU" sz="1400" b="1" dirty="0" smtClean="0"/>
              <a:t>Участники </a:t>
            </a:r>
            <a:r>
              <a:rPr lang="ru-RU" sz="1400" b="1" dirty="0"/>
              <a:t>конференции</a:t>
            </a:r>
            <a:r>
              <a:rPr lang="ru-RU" sz="1400" dirty="0"/>
              <a:t> – специалисты в </a:t>
            </a:r>
            <a:r>
              <a:rPr lang="ru-RU" sz="1400" dirty="0" smtClean="0"/>
              <a:t>области экономики, менеджмента, права и социальной сферы, представители </a:t>
            </a:r>
            <a:r>
              <a:rPr lang="ru-RU" sz="1400" dirty="0"/>
              <a:t>международных, государственных, общественных и иных организаций, российские и зарубежные ученые, </a:t>
            </a:r>
            <a:r>
              <a:rPr lang="ru-RU" sz="1400" dirty="0" smtClean="0"/>
              <a:t>преподаватели, аспиранты</a:t>
            </a:r>
            <a:r>
              <a:rPr lang="ru-RU" sz="1400" dirty="0"/>
              <a:t>, магистранты и </a:t>
            </a:r>
            <a:r>
              <a:rPr lang="ru-RU" sz="1400" dirty="0" smtClean="0"/>
              <a:t>студенты.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911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1250" y="626036"/>
            <a:ext cx="8560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Варианты участия в работе конференции</a:t>
            </a:r>
            <a:endParaRPr lang="ru-RU" sz="36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2247" y="1422428"/>
            <a:ext cx="984498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/>
              <a:t>Очное участие – выступление с докладом (в том числе с использованием телекоммуникационных каналов связи) и публикация статей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выступление с докладом (в том числе с использованием телекоммуникационных каналов связи</a:t>
            </a:r>
            <a:r>
              <a:rPr lang="ru-RU" sz="1400" dirty="0" smtClean="0"/>
              <a:t>);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проведение мастер-класса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презентация проекта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стендовый доклад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Заочное участие – публикация статей в сборнике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Заочное участие – стендовый доклад</a:t>
            </a:r>
            <a:r>
              <a:rPr lang="ru-RU" sz="1400" dirty="0" smtClean="0"/>
              <a:t>;</a:t>
            </a:r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Участие в качестве слушателя конференции.</a:t>
            </a:r>
          </a:p>
        </p:txBody>
      </p:sp>
    </p:spTree>
    <p:extLst>
      <p:ext uri="{BB962C8B-B14F-4D97-AF65-F5344CB8AC3E}">
        <p14:creationId xmlns:p14="http://schemas.microsoft.com/office/powerpoint/2010/main" val="366266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9992" y="655412"/>
            <a:ext cx="40132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Условия участия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79992" y="1916053"/>
            <a:ext cx="97199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Рабочий язык конференции: </a:t>
            </a:r>
            <a:r>
              <a:rPr lang="ru-RU" sz="1400" dirty="0" smtClean="0"/>
              <a:t>русский, английский</a:t>
            </a:r>
          </a:p>
          <a:p>
            <a:endParaRPr lang="ru-RU" sz="1400" dirty="0"/>
          </a:p>
          <a:p>
            <a:r>
              <a:rPr lang="ru-RU" sz="1400" dirty="0"/>
              <a:t>За справками и дополнительной информацией обращаться к секретарю оргкомитета конференции </a:t>
            </a:r>
            <a:r>
              <a:rPr lang="ru-RU" sz="1400" dirty="0" smtClean="0"/>
              <a:t> Качалиной Раисе Васильевне</a:t>
            </a:r>
          </a:p>
          <a:p>
            <a:endParaRPr lang="ru-RU" sz="1400" dirty="0"/>
          </a:p>
          <a:p>
            <a:r>
              <a:rPr lang="ru-RU" sz="1400" dirty="0"/>
              <a:t>Телефоны: +7(495)988-30-44, доб. </a:t>
            </a:r>
            <a:r>
              <a:rPr lang="ru-RU" sz="1400" dirty="0" smtClean="0"/>
              <a:t>42-06</a:t>
            </a:r>
          </a:p>
          <a:p>
            <a:endParaRPr lang="ru-RU" sz="1400" dirty="0"/>
          </a:p>
          <a:p>
            <a:r>
              <a:rPr lang="en-US" sz="1400" dirty="0"/>
              <a:t>E-mail: </a:t>
            </a:r>
            <a:r>
              <a:rPr lang="en-US" sz="1400" u="sng" dirty="0" smtClean="0"/>
              <a:t>pa@ogeu.ru</a:t>
            </a:r>
            <a:r>
              <a:rPr lang="ru-RU" sz="1400" dirty="0" smtClean="0"/>
              <a:t>, Москва</a:t>
            </a:r>
            <a:r>
              <a:rPr lang="en-US" sz="1400" dirty="0"/>
              <a:t>, </a:t>
            </a:r>
            <a:r>
              <a:rPr lang="ru-RU" sz="1400" dirty="0" err="1"/>
              <a:t>ул</a:t>
            </a:r>
            <a:r>
              <a:rPr lang="en-US" sz="1400" dirty="0"/>
              <a:t>. </a:t>
            </a:r>
            <a:r>
              <a:rPr lang="ru-RU" sz="1400" dirty="0"/>
              <a:t>Нижегородская, д. 32,  </a:t>
            </a:r>
            <a:r>
              <a:rPr lang="ru-RU" sz="1400" dirty="0" smtClean="0"/>
              <a:t>ауд. 352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947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7554" y="67399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Организационный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комитет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57554" y="1414220"/>
            <a:ext cx="9759165" cy="6099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 smtClean="0">
                <a:ea typeface="Arial Unicode MS"/>
                <a:cs typeface="Arial Unicode MS"/>
              </a:rPr>
              <a:t>Председатель</a:t>
            </a:r>
            <a:r>
              <a:rPr lang="ru-RU" sz="1400" dirty="0">
                <a:ea typeface="Arial Unicode MS"/>
                <a:cs typeface="Arial Unicode MS"/>
              </a:rPr>
              <a:t>: Фокина Валерия Николаевна, кандидат социологических наук, ректор АНО ВО «ОУЭП» (Москва).</a:t>
            </a: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 smtClean="0">
                <a:ea typeface="Arial Unicode MS"/>
                <a:cs typeface="Arial Unicode MS"/>
              </a:rPr>
              <a:t>Заместитель </a:t>
            </a:r>
            <a:r>
              <a:rPr lang="ru-RU" sz="1400" dirty="0">
                <a:ea typeface="Arial Unicode MS"/>
                <a:cs typeface="Arial Unicode MS"/>
              </a:rPr>
              <a:t>председателя: Милов Павел Олегович – </a:t>
            </a:r>
            <a:r>
              <a:rPr lang="ru-RU" sz="1400" dirty="0" smtClean="0">
                <a:ea typeface="Arial Unicode MS"/>
                <a:cs typeface="Arial Unicode MS"/>
              </a:rPr>
              <a:t>кандидат </a:t>
            </a:r>
            <a:r>
              <a:rPr lang="ru-RU" sz="1400" dirty="0">
                <a:ea typeface="Arial Unicode MS"/>
                <a:cs typeface="Arial Unicode MS"/>
              </a:rPr>
              <a:t>юридических наук, доцент кафедры Гражданского права и процесса АНО ВО «Институт деловой карьеры</a:t>
            </a:r>
            <a:r>
              <a:rPr lang="ru-RU" sz="1400" dirty="0" smtClean="0">
                <a:ea typeface="Arial Unicode MS"/>
                <a:cs typeface="Arial Unicode MS"/>
              </a:rPr>
              <a:t>», директор редакционно-издательского дома АНО ВО «Российский новый университет» </a:t>
            </a:r>
            <a:r>
              <a:rPr lang="ru-RU" sz="1400" dirty="0">
                <a:ea typeface="Arial Unicode MS"/>
                <a:cs typeface="Arial Unicode MS"/>
              </a:rPr>
              <a:t>(Москва).</a:t>
            </a: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b="1" dirty="0">
                <a:ea typeface="Arial Unicode MS"/>
                <a:cs typeface="Arial Unicode MS"/>
              </a:rPr>
              <a:t>Члены оргкомитета: </a:t>
            </a:r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Газалиев</a:t>
            </a:r>
            <a:r>
              <a:rPr lang="ru-RU" sz="1400" dirty="0" smtClean="0"/>
              <a:t> </a:t>
            </a:r>
            <a:r>
              <a:rPr lang="ru-RU" sz="1400" dirty="0"/>
              <a:t>А.М. – академик Национальной Академии наук Республики Казахстан, лауреат государственной премии республики Казахстан, советник директора частного учреждения «Информационные технологии».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Давитадзе</a:t>
            </a:r>
            <a:r>
              <a:rPr lang="ru-RU" sz="1400" dirty="0" smtClean="0"/>
              <a:t> </a:t>
            </a:r>
            <a:r>
              <a:rPr lang="ru-RU" sz="1400" dirty="0"/>
              <a:t>М.Д. – заведующий кафедрой уголовного права и процесса АНО ВО «ОУЭП» (Москва), доктор юридических наук, профессор.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Данилина Е.И. – заведующий кафедрой Государственного и муниципального управления и конституционного права АНО ВО «Институт деловой карьеры» (Москва), доктор экономических наук, профессор.  </a:t>
            </a: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0367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8380" y="67012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Организационный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комитет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38380" y="1440875"/>
            <a:ext cx="9248614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Данина Т.М</a:t>
            </a:r>
            <a:r>
              <a:rPr lang="ru-RU" sz="1400" dirty="0"/>
              <a:t>. – </a:t>
            </a:r>
            <a:r>
              <a:rPr lang="ru-RU" sz="1400" dirty="0" smtClean="0"/>
              <a:t> доцент кафедры экономики и управления АНО ВО «ОУЭП» (Москва), кандидат экономических 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Егерев И.М. – заведующий </a:t>
            </a:r>
            <a:r>
              <a:rPr lang="ru-RU" sz="1400" dirty="0"/>
              <a:t>кафедрой </a:t>
            </a:r>
            <a:r>
              <a:rPr lang="ru-RU" sz="1400" dirty="0" smtClean="0"/>
              <a:t>права </a:t>
            </a:r>
            <a:r>
              <a:rPr lang="ru-RU" sz="1400" dirty="0"/>
              <a:t>ЧОУ ВО «АУП</a:t>
            </a:r>
            <a:r>
              <a:rPr lang="ru-RU" sz="1400" dirty="0" smtClean="0"/>
              <a:t>», кандидат юридических 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Жариков</a:t>
            </a:r>
            <a:r>
              <a:rPr lang="ru-RU" sz="1400" dirty="0" smtClean="0"/>
              <a:t> </a:t>
            </a:r>
            <a:r>
              <a:rPr lang="ru-RU" sz="1400" dirty="0"/>
              <a:t>Ю.С. – главный научный сотрудник АНО ВО «ОУЭП» (Москва), кандидат юридических наук, доцент.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Жаркова</a:t>
            </a:r>
            <a:r>
              <a:rPr lang="ru-RU" sz="1400" dirty="0" smtClean="0"/>
              <a:t> Г.И – доцент кафедры гражданско-правовых дисциплин</a:t>
            </a:r>
            <a:r>
              <a:rPr lang="ru-RU" sz="1400" dirty="0"/>
              <a:t> АНО ВО «ОУЭП» (Москва), кандидат </a:t>
            </a:r>
            <a:r>
              <a:rPr lang="ru-RU" sz="1400" dirty="0" smtClean="0"/>
              <a:t>юридических </a:t>
            </a:r>
            <a:r>
              <a:rPr lang="ru-RU" sz="1400" dirty="0"/>
              <a:t>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Иванова </a:t>
            </a:r>
            <a:r>
              <a:rPr lang="ru-RU" sz="1400" dirty="0" err="1"/>
              <a:t>Л.С</a:t>
            </a:r>
            <a:r>
              <a:rPr lang="ru-RU" sz="1400" dirty="0"/>
              <a:t>. – первый проректор АНО ВО «</a:t>
            </a:r>
            <a:r>
              <a:rPr lang="ru-RU" sz="1400" dirty="0" err="1"/>
              <a:t>ОУЭП</a:t>
            </a:r>
            <a:r>
              <a:rPr lang="ru-RU" sz="1400" dirty="0"/>
              <a:t>» (Москва). </a:t>
            </a:r>
          </a:p>
          <a:p>
            <a:pPr>
              <a:lnSpc>
                <a:spcPct val="150000"/>
              </a:lnSpc>
            </a:pPr>
            <a:r>
              <a:rPr lang="ru-RU" sz="1400" dirty="0" err="1"/>
              <a:t>Козьяков</a:t>
            </a:r>
            <a:r>
              <a:rPr lang="ru-RU" sz="1400" dirty="0"/>
              <a:t> Р.В. – заведующий кафедрой социально-гуманитарных дисциплин ЧОУ ВО «АУП», кандидат психологических 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Лебедев </a:t>
            </a:r>
            <a:r>
              <a:rPr lang="ru-RU" sz="1400" dirty="0"/>
              <a:t>Н.А. – главный специалист Института экономики РАН, почётный работник высшего профессионального образования РФ, заведующий кафедрой Экономики и финансового права АНО ВО «Институт деловой карьеры» (Москва), доктор экономических наук, профессор.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smtClean="0"/>
              <a:t>Масягин</a:t>
            </a:r>
            <a:r>
              <a:rPr lang="ru-RU" sz="1400" dirty="0" smtClean="0"/>
              <a:t> </a:t>
            </a:r>
            <a:r>
              <a:rPr lang="ru-RU" sz="1400" dirty="0"/>
              <a:t>В.П. – заведующий кафедрой педагогики и психологии АНО ВО «ОУЭП» (Москва), доктор педагогических наук, профессор.</a:t>
            </a:r>
          </a:p>
          <a:p>
            <a:pPr>
              <a:lnSpc>
                <a:spcPct val="150000"/>
              </a:lnSpc>
            </a:pPr>
            <a:endParaRPr lang="ru-RU" sz="1400" dirty="0"/>
          </a:p>
          <a:p>
            <a:r>
              <a:rPr lang="ru-RU" sz="1400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12567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8380" y="67012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Организационный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комитет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38380" y="1452500"/>
            <a:ext cx="924861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Самарина Т.П. – заведующий кафедрой трудового и финансового права АНО ВО «ОУЭП» (Москва), кандидат исторических 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Силенко </a:t>
            </a:r>
            <a:r>
              <a:rPr lang="ru-RU" sz="1400" dirty="0"/>
              <a:t>Н.А. – заведующий кафедрой теории и истории государства и права АНО ВО «ОУЭП» (Москва), кандидат философских наук, доцент.</a:t>
            </a:r>
          </a:p>
          <a:p>
            <a:pPr>
              <a:lnSpc>
                <a:spcPct val="150000"/>
              </a:lnSpc>
            </a:pPr>
            <a:r>
              <a:rPr lang="ru-RU" sz="1400" dirty="0" err="1"/>
              <a:t>Соклакова</a:t>
            </a:r>
            <a:r>
              <a:rPr lang="ru-RU" sz="1400" dirty="0"/>
              <a:t> И.В. – заведующий кафедрой экономики и управления ЧОУ ВО «АУП», кандидат экономических наук, доцент.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Сотникова </a:t>
            </a:r>
            <a:r>
              <a:rPr lang="ru-RU" sz="1400" dirty="0"/>
              <a:t>Е.Д – проректор по научной работе АНО ВО «ОУЭП» (Москва), кандидат социологических наук.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Тараканова Н.В. – заведующий кафедрой экономики и управления АНО ВО «ОУЭП» (Москва), кандидат экономических наук, доцент</a:t>
            </a:r>
            <a:r>
              <a:rPr lang="ru-RU" sz="1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Федоров С.Е. – </a:t>
            </a:r>
            <a:r>
              <a:rPr lang="ru-RU" sz="1400" dirty="0"/>
              <a:t>заведующий кафедрой </a:t>
            </a:r>
            <a:r>
              <a:rPr lang="ru-RU" sz="1400" dirty="0" smtClean="0"/>
              <a:t>информатики </a:t>
            </a:r>
            <a:r>
              <a:rPr lang="ru-RU" sz="1400" dirty="0"/>
              <a:t>АНО ВО «ОУЭП» (Москва), </a:t>
            </a:r>
            <a:r>
              <a:rPr lang="ru-RU" sz="1400" dirty="0" smtClean="0"/>
              <a:t>кандидат технических наук, профессор.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Шипилов А.И</a:t>
            </a:r>
            <a:r>
              <a:rPr lang="ru-RU" sz="1400" dirty="0"/>
              <a:t>. </a:t>
            </a:r>
            <a:r>
              <a:rPr lang="ru-RU" sz="1400" dirty="0" smtClean="0"/>
              <a:t>– профессор кафедры педагогики и психологии </a:t>
            </a:r>
            <a:r>
              <a:rPr lang="ru-RU" sz="1400" dirty="0"/>
              <a:t>АНО ВО «ОУЭП» (Москва), </a:t>
            </a:r>
            <a:r>
              <a:rPr lang="ru-RU" sz="1400" dirty="0" smtClean="0"/>
              <a:t>доктор психологических наук, профессор.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Секретарь </a:t>
            </a:r>
            <a:r>
              <a:rPr lang="ru-RU" sz="1400" dirty="0"/>
              <a:t>оргкомитета </a:t>
            </a:r>
            <a:r>
              <a:rPr lang="ru-RU" sz="1400" dirty="0" smtClean="0"/>
              <a:t>– Качалина Р.В., кандидат экономических наук.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9110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634</TotalTime>
  <Words>1533</Words>
  <Application>Microsoft Office PowerPoint</Application>
  <PresentationFormat>Широкоэкранный</PresentationFormat>
  <Paragraphs>181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 Unicode MS</vt:lpstr>
      <vt:lpstr>Century Gothic</vt:lpstr>
      <vt:lpstr>Wingdings 3</vt:lpstr>
      <vt:lpstr>Легкий дым</vt:lpstr>
      <vt:lpstr>ПРОГРАММА  МЕЖДУНАРОДНОЙ НАУЧНО-ПРАКТИЧЕСКОЙ КОНФЕРЕНЦИИ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Международной научно-практической конференции</dc:title>
  <dc:creator>Зеленеева Галина</dc:creator>
  <cp:lastModifiedBy>Иоаннесьян Елена</cp:lastModifiedBy>
  <cp:revision>72</cp:revision>
  <dcterms:created xsi:type="dcterms:W3CDTF">2022-09-19T13:28:14Z</dcterms:created>
  <dcterms:modified xsi:type="dcterms:W3CDTF">2024-04-17T07:27:55Z</dcterms:modified>
</cp:coreProperties>
</file>