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7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1871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140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91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90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8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2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4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7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7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6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42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3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2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333049" y="1832675"/>
            <a:ext cx="8155067" cy="160019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ПРОГРАММА</a:t>
            </a:r>
            <a:b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НАЦИОНАЛЬНОЙ </a:t>
            </a: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НАУЧНО-ПРАКТИЧЕСКОЙ КОНФЕРЕНЦИИ </a:t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53341" y="3908745"/>
            <a:ext cx="8914485" cy="1736514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210000"/>
              </a:lnSpc>
            </a:pPr>
            <a:r>
              <a:rPr lang="ru-RU" sz="2000" b="1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«Факторы роста эффективности экономического и правового управления устойчивым развитием регионов и организаций в условиях санкционного давления  и изменений конкурентной среды»</a:t>
            </a: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9035" y="5869984"/>
            <a:ext cx="3163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</a:rPr>
              <a:t>Москва</a:t>
            </a:r>
          </a:p>
          <a:p>
            <a:pPr algn="ctr"/>
            <a:endParaRPr lang="ru-RU" sz="10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/>
              </a:rPr>
              <a:t>1</a:t>
            </a:r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  <a:cs typeface="Arial"/>
              </a:rPr>
              <a:t>8</a:t>
            </a:r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/>
              </a:rPr>
              <a:t> </a:t>
            </a:r>
            <a:r>
              <a:rPr lang="ru-RU" sz="1200" b="1">
                <a:solidFill>
                  <a:schemeClr val="bg2">
                    <a:lumMod val="75000"/>
                  </a:schemeClr>
                </a:solidFill>
                <a:cs typeface="Arial"/>
              </a:rPr>
              <a:t> </a:t>
            </a:r>
            <a:r>
              <a:rPr lang="ru-RU" sz="1200" b="1" smtClean="0">
                <a:solidFill>
                  <a:schemeClr val="bg2">
                    <a:lumMod val="75000"/>
                  </a:schemeClr>
                </a:solidFill>
                <a:cs typeface="Arial"/>
              </a:rPr>
              <a:t>декабря </a:t>
            </a:r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  <a:cs typeface="Arial"/>
              </a:rPr>
              <a:t>2023 </a:t>
            </a:r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/>
              </a:rPr>
              <a:t>г.</a:t>
            </a:r>
            <a:endParaRPr lang="ru-RU" sz="12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8052" y="592810"/>
            <a:ext cx="1927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8052" y="1383224"/>
            <a:ext cx="979353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Акумова</a:t>
            </a:r>
            <a:r>
              <a:rPr lang="ru-RU" sz="1400" dirty="0" smtClean="0"/>
              <a:t> Н.В. </a:t>
            </a:r>
            <a:r>
              <a:rPr lang="ru-RU" sz="1400" dirty="0"/>
              <a:t> </a:t>
            </a:r>
            <a:r>
              <a:rPr lang="ru-RU" sz="1400" dirty="0" smtClean="0"/>
              <a:t>Современные тенденции рынка труда России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Астратова</a:t>
            </a:r>
            <a:r>
              <a:rPr lang="ru-RU" sz="1400" dirty="0" smtClean="0"/>
              <a:t> Г.В. Факторы роста эффективности экономического управления устойчивым развитием Союзного государства России и Белоруссии (на примере анализа научно-технической, инновационной и образовательной политики</a:t>
            </a:r>
          </a:p>
          <a:p>
            <a:endParaRPr lang="ru-RU" sz="1400" dirty="0"/>
          </a:p>
          <a:p>
            <a:r>
              <a:rPr lang="ru-RU" sz="1400" dirty="0" smtClean="0"/>
              <a:t>Базылев В.Н. Проблемы современного ученика иностранного языка для </a:t>
            </a:r>
            <a:r>
              <a:rPr lang="ru-RU" sz="1400" dirty="0" err="1" smtClean="0"/>
              <a:t>нефилологов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smtClean="0"/>
              <a:t>Базылев В.Н. Проблемы использования специальных лингвистических знаний в судопроизводстве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Босова</a:t>
            </a:r>
            <a:r>
              <a:rPr lang="ru-RU" sz="1400" dirty="0" smtClean="0"/>
              <a:t> </a:t>
            </a:r>
            <a:r>
              <a:rPr lang="ru-RU" sz="1400" dirty="0"/>
              <a:t>Е.В. </a:t>
            </a:r>
            <a:r>
              <a:rPr lang="ru-RU" sz="1400" dirty="0" smtClean="0"/>
              <a:t>Адаптированность России к санкционному давлению</a:t>
            </a:r>
          </a:p>
          <a:p>
            <a:endParaRPr lang="ru-RU" sz="1400" dirty="0"/>
          </a:p>
          <a:p>
            <a:r>
              <a:rPr lang="ru-RU" sz="1400" dirty="0" smtClean="0"/>
              <a:t>Гладкова М.В., Добровольская С.С.</a:t>
            </a:r>
            <a:r>
              <a:rPr lang="en-US" sz="1400" dirty="0" smtClean="0"/>
              <a:t> </a:t>
            </a:r>
            <a:r>
              <a:rPr lang="ru-RU" sz="1400" dirty="0" smtClean="0"/>
              <a:t>Актуальные вопросы регулирования децентрализованных финансов</a:t>
            </a:r>
          </a:p>
          <a:p>
            <a:endParaRPr lang="ru-RU" sz="1400" dirty="0"/>
          </a:p>
          <a:p>
            <a:r>
              <a:rPr lang="ru-RU" sz="1400" dirty="0" err="1" smtClean="0"/>
              <a:t>Давитадзе</a:t>
            </a:r>
            <a:r>
              <a:rPr lang="ru-RU" sz="1400" dirty="0" smtClean="0"/>
              <a:t> М.Д., Майстренко Г.А. О кадровом обеспечении научных и образовательных организаций ФСИН России в свете утверждения Концепции научного обеспечения деятельности уголовно-исполнительной системы Российской Федерации до 2030 года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Данина Т.М., </a:t>
            </a:r>
            <a:r>
              <a:rPr lang="ru-RU" sz="1400" dirty="0" err="1"/>
              <a:t>Ромашкин</a:t>
            </a:r>
            <a:r>
              <a:rPr lang="ru-RU" sz="1400" dirty="0"/>
              <a:t> А.Е</a:t>
            </a:r>
            <a:r>
              <a:rPr lang="ru-RU" sz="1400" dirty="0" smtClean="0"/>
              <a:t>. Оценка результатов реализации целей устойчивого развития в регионах</a:t>
            </a:r>
          </a:p>
          <a:p>
            <a:endParaRPr lang="ru-RU" sz="1400" dirty="0" smtClean="0"/>
          </a:p>
          <a:p>
            <a:r>
              <a:rPr lang="ru-RU" sz="1400" dirty="0"/>
              <a:t>Добровольская С.С., </a:t>
            </a:r>
            <a:r>
              <a:rPr lang="ru-RU" sz="1400" dirty="0" err="1" smtClean="0"/>
              <a:t>Самороков</a:t>
            </a:r>
            <a:r>
              <a:rPr lang="ru-RU" sz="1400" dirty="0" smtClean="0"/>
              <a:t>  А.В.  Проблемные вопросы развития территорий Российской Федерации</a:t>
            </a:r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261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3198" y="588935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4544" y="1479508"/>
            <a:ext cx="1115413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Зауторова</a:t>
            </a:r>
            <a:r>
              <a:rPr lang="ru-RU" sz="1400" dirty="0" smtClean="0"/>
              <a:t> Э.В. О реализации национального проекта «Образование» в Вологодской области</a:t>
            </a:r>
          </a:p>
          <a:p>
            <a:endParaRPr lang="ru-RU" sz="1400" dirty="0"/>
          </a:p>
          <a:p>
            <a:r>
              <a:rPr lang="ru-RU" sz="1400" dirty="0" err="1" smtClean="0"/>
              <a:t>Исмаилова</a:t>
            </a:r>
            <a:r>
              <a:rPr lang="ru-RU" sz="1400" dirty="0" smtClean="0"/>
              <a:t> А.Э. Некоторые проблемы защиты авторских прав в эпоху цифровизации</a:t>
            </a:r>
          </a:p>
          <a:p>
            <a:endParaRPr lang="ru-RU" sz="1400" dirty="0"/>
          </a:p>
          <a:p>
            <a:r>
              <a:rPr lang="ru-RU" sz="1400" dirty="0" smtClean="0"/>
              <a:t>Корчак В.П. Преступления, совершаемые с использованием фирм-однодневок: механизм и предупреждение</a:t>
            </a:r>
          </a:p>
          <a:p>
            <a:endParaRPr lang="ru-RU" sz="1400" dirty="0"/>
          </a:p>
          <a:p>
            <a:r>
              <a:rPr lang="ru-RU" sz="1400" dirty="0" err="1"/>
              <a:t>Лямзин</a:t>
            </a:r>
            <a:r>
              <a:rPr lang="ru-RU" sz="1400" dirty="0"/>
              <a:t> М.А. </a:t>
            </a:r>
            <a:r>
              <a:rPr lang="ru-RU" sz="1400" dirty="0" smtClean="0"/>
              <a:t>Содержание профессионального образования в системе факторов обеспечения </a:t>
            </a:r>
          </a:p>
          <a:p>
            <a:r>
              <a:rPr lang="ru-RU" sz="1400" dirty="0" smtClean="0"/>
              <a:t>Эффективности российской экономики</a:t>
            </a:r>
          </a:p>
          <a:p>
            <a:endParaRPr lang="ru-RU" sz="1400" dirty="0"/>
          </a:p>
          <a:p>
            <a:r>
              <a:rPr lang="ru-RU" sz="1400" dirty="0" err="1" smtClean="0"/>
              <a:t>Немцева</a:t>
            </a:r>
            <a:r>
              <a:rPr lang="ru-RU" sz="1400" dirty="0" smtClean="0"/>
              <a:t> Ю.В., </a:t>
            </a:r>
            <a:r>
              <a:rPr lang="ru-RU" sz="1400" dirty="0" err="1" smtClean="0"/>
              <a:t>Каржева</a:t>
            </a:r>
            <a:r>
              <a:rPr lang="ru-RU" sz="1400" dirty="0" smtClean="0"/>
              <a:t> Е.В., Тарасова Г.В. Особенности налогообложения малого бизнеса</a:t>
            </a:r>
          </a:p>
          <a:p>
            <a:endParaRPr lang="ru-RU" sz="1400" dirty="0"/>
          </a:p>
          <a:p>
            <a:r>
              <a:rPr lang="ru-RU" sz="1400" dirty="0" err="1" smtClean="0"/>
              <a:t>Немцева</a:t>
            </a:r>
            <a:r>
              <a:rPr lang="ru-RU" sz="1400" dirty="0" smtClean="0"/>
              <a:t> Ю.В., Полякова Н.В. Анализ расчетов с поставщиками и подрядчиками и разработка мероприятий </a:t>
            </a:r>
          </a:p>
          <a:p>
            <a:r>
              <a:rPr lang="ru-RU" sz="1400" dirty="0"/>
              <a:t>п</a:t>
            </a:r>
            <a:r>
              <a:rPr lang="ru-RU" sz="1400" dirty="0" smtClean="0"/>
              <a:t>о их совершенствованию</a:t>
            </a:r>
          </a:p>
          <a:p>
            <a:endParaRPr lang="ru-RU" sz="1400" dirty="0"/>
          </a:p>
          <a:p>
            <a:r>
              <a:rPr lang="ru-RU" sz="1400" dirty="0" err="1" smtClean="0"/>
              <a:t>Осколкова</a:t>
            </a:r>
            <a:r>
              <a:rPr lang="ru-RU" sz="1400" dirty="0" smtClean="0"/>
              <a:t> С.Н. Актуальные аспекты психиатрии в условиях санкционного давления на Россию</a:t>
            </a:r>
          </a:p>
          <a:p>
            <a:endParaRPr lang="ru-RU" sz="1400" dirty="0"/>
          </a:p>
          <a:p>
            <a:r>
              <a:rPr lang="ru-RU" sz="1400" dirty="0" smtClean="0"/>
              <a:t>Сельская О.В. Особенности формирования профессиональной культуры государственных и муниципальных</a:t>
            </a:r>
          </a:p>
          <a:p>
            <a:r>
              <a:rPr lang="ru-RU" sz="1400" dirty="0"/>
              <a:t>с</a:t>
            </a:r>
            <a:r>
              <a:rPr lang="ru-RU" sz="1400" dirty="0" smtClean="0"/>
              <a:t>лужащих: </a:t>
            </a:r>
            <a:r>
              <a:rPr lang="ru-RU" sz="1400" dirty="0" err="1" smtClean="0"/>
              <a:t>теотетическое</a:t>
            </a:r>
            <a:r>
              <a:rPr lang="ru-RU" sz="1400" dirty="0" smtClean="0"/>
              <a:t> обоснование </a:t>
            </a:r>
          </a:p>
          <a:p>
            <a:endParaRPr lang="ru-RU" sz="1400" dirty="0"/>
          </a:p>
          <a:p>
            <a:r>
              <a:rPr lang="ru-RU" sz="1400" dirty="0" smtClean="0"/>
              <a:t>Семенова А.Н., Данина И.Н. Управление устойчивым развитием регионов на основе концепции «точек роста»</a:t>
            </a:r>
          </a:p>
          <a:p>
            <a:endParaRPr lang="ru-RU" sz="1400" dirty="0"/>
          </a:p>
          <a:p>
            <a:r>
              <a:rPr lang="ru-RU" sz="1400" dirty="0" smtClean="0"/>
              <a:t>Солдатова Е.А. Некоторые проблемы квалификации преступлений, совершенных с использованием </a:t>
            </a:r>
            <a:endParaRPr lang="en-US" sz="1400" dirty="0" smtClean="0"/>
          </a:p>
          <a:p>
            <a:r>
              <a:rPr lang="ru-RU" sz="1400" dirty="0" smtClean="0"/>
              <a:t>компьютерных технологий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0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7739" y="629108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5858" y="1455535"/>
            <a:ext cx="9630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Суркова В.А., Сурков М.М. Некоторые правовые проблемы доменных имен как средства </a:t>
            </a:r>
            <a:r>
              <a:rPr lang="ru-RU" sz="1400" dirty="0" smtClean="0"/>
              <a:t>индивидуализации сетевых </a:t>
            </a:r>
            <a:r>
              <a:rPr lang="ru-RU" sz="1400" dirty="0"/>
              <a:t>информационных ресурсов в информационном пространстве </a:t>
            </a:r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Тараканова </a:t>
            </a:r>
            <a:r>
              <a:rPr lang="ru-RU" sz="1400" dirty="0"/>
              <a:t>Н.В. </a:t>
            </a:r>
            <a:r>
              <a:rPr lang="ru-RU" sz="1400" dirty="0" smtClean="0"/>
              <a:t>Проблемы и перспективы развития социального предпринимательства в России</a:t>
            </a:r>
          </a:p>
          <a:p>
            <a:endParaRPr lang="ru-RU" sz="1400" dirty="0"/>
          </a:p>
          <a:p>
            <a:r>
              <a:rPr lang="ru-RU" sz="1400" dirty="0"/>
              <a:t>Федоров С.Е. Внедрение </a:t>
            </a:r>
            <a:r>
              <a:rPr lang="ru-RU" sz="1400" dirty="0" smtClean="0"/>
              <a:t>искусственного интеллекта и квантовых технологий в российскую экономику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Черепанов В.Д., Черепанова Н.В., </a:t>
            </a:r>
            <a:r>
              <a:rPr lang="ru-RU" sz="1400" dirty="0" smtClean="0"/>
              <a:t>Широкова </a:t>
            </a:r>
            <a:r>
              <a:rPr lang="ru-RU" sz="1400" dirty="0"/>
              <a:t>М.О. </a:t>
            </a:r>
            <a:r>
              <a:rPr lang="ru-RU" sz="1400" dirty="0" smtClean="0"/>
              <a:t>Актуальные проблемы подбора кадров для организаций в условиях санкционного давления и изменения конкурентной среды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 err="1" smtClean="0"/>
              <a:t>Чумичева</a:t>
            </a:r>
            <a:r>
              <a:rPr lang="ru-RU" sz="1400" dirty="0" smtClean="0"/>
              <a:t> М.А. Рынок труда как фактор повышения эффективности экономики и условие развития отечественных компаний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1853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2864" y="1434277"/>
            <a:ext cx="8124986" cy="2712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>
                <a:ea typeface="Arial Unicode MS"/>
                <a:cs typeface="Arial Unicode MS"/>
              </a:rPr>
              <a:t>По результатам конференции планируется издание сборника материалов. </a:t>
            </a:r>
            <a:endParaRPr lang="ru-RU" sz="1400" dirty="0" smtClean="0">
              <a:ea typeface="Arial Unicode MS"/>
              <a:cs typeface="Arial Unicode MS"/>
            </a:endParaRPr>
          </a:p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Сборник </a:t>
            </a:r>
            <a:r>
              <a:rPr lang="ru-RU" sz="1400" dirty="0">
                <a:ea typeface="Arial Unicode MS"/>
                <a:cs typeface="Arial Unicode MS"/>
              </a:rPr>
              <a:t>материалов размещается на </a:t>
            </a:r>
            <a:r>
              <a:rPr lang="ru-RU" sz="1400" dirty="0" smtClean="0">
                <a:ea typeface="Arial Unicode MS"/>
                <a:cs typeface="Arial Unicode MS"/>
              </a:rPr>
              <a:t>сайте </a:t>
            </a:r>
            <a:r>
              <a:rPr lang="ru-RU" sz="1400" dirty="0">
                <a:ea typeface="Arial Unicode MS"/>
                <a:cs typeface="Arial Unicode MS"/>
              </a:rPr>
              <a:t>АНО ВО «</a:t>
            </a:r>
            <a:r>
              <a:rPr lang="ru-RU" sz="1400" dirty="0" smtClean="0">
                <a:ea typeface="Arial Unicode MS"/>
                <a:cs typeface="Arial Unicode MS"/>
              </a:rPr>
              <a:t>Открытый </a:t>
            </a:r>
            <a:r>
              <a:rPr lang="en-US" sz="1400" dirty="0" smtClean="0">
                <a:ea typeface="Arial Unicode MS"/>
                <a:cs typeface="Arial Unicode MS"/>
              </a:rPr>
              <a:t> </a:t>
            </a:r>
            <a:r>
              <a:rPr lang="ru-RU" sz="1400" dirty="0" smtClean="0">
                <a:ea typeface="Arial Unicode MS"/>
                <a:cs typeface="Arial Unicode MS"/>
              </a:rPr>
              <a:t>университет экономики, управления  и права», </a:t>
            </a:r>
            <a:r>
              <a:rPr lang="ru-RU" sz="1400" dirty="0"/>
              <a:t>на сайтах организаторов</a:t>
            </a:r>
            <a:r>
              <a:rPr lang="ru-RU" sz="1400" dirty="0" smtClean="0">
                <a:ea typeface="Arial Unicode MS"/>
                <a:cs typeface="Arial Unicode MS"/>
              </a:rPr>
              <a:t> </a:t>
            </a:r>
            <a:r>
              <a:rPr lang="ru-RU" sz="1400" dirty="0">
                <a:ea typeface="Arial Unicode MS"/>
                <a:cs typeface="Arial Unicode MS"/>
              </a:rPr>
              <a:t>и в Российском индексе научного цитирования (Национальной библиографической базе данных научного цитирования). Материалы конференции будут опубликованы в </a:t>
            </a:r>
            <a:r>
              <a:rPr lang="ru-RU" sz="1400" dirty="0" smtClean="0">
                <a:ea typeface="Arial Unicode MS"/>
                <a:cs typeface="Arial Unicode MS"/>
              </a:rPr>
              <a:t>сборнике </a:t>
            </a:r>
            <a:r>
              <a:rPr lang="ru-RU" sz="1400" dirty="0">
                <a:ea typeface="Arial Unicode MS"/>
                <a:cs typeface="Arial Unicode MS"/>
              </a:rPr>
              <a:t>с индексами </a:t>
            </a:r>
            <a:r>
              <a:rPr lang="ru-RU" sz="1400" dirty="0" err="1">
                <a:ea typeface="Arial Unicode MS"/>
                <a:cs typeface="Arial Unicode MS"/>
              </a:rPr>
              <a:t>стандартизатора</a:t>
            </a:r>
            <a:r>
              <a:rPr lang="ru-RU" sz="1400" dirty="0">
                <a:ea typeface="Arial Unicode MS"/>
                <a:cs typeface="Arial Unicode MS"/>
              </a:rPr>
              <a:t> ISBN. </a:t>
            </a:r>
            <a:endParaRPr lang="ru-RU" sz="1400" dirty="0">
              <a:effectLst/>
              <a:ea typeface="Arial Unicode MS"/>
              <a:cs typeface="Arial Unicode M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4787" y="5078639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u="sng" dirty="0" err="1" smtClean="0">
                <a:latin typeface="+mj-lt"/>
              </a:rPr>
              <a:t>www.ouep.ru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49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2896" y="686971"/>
            <a:ext cx="46755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Организаторы 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конференции</a:t>
            </a:r>
          </a:p>
          <a:p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2895" y="1493847"/>
            <a:ext cx="97179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«Открытый университет экономики, управления и права</a:t>
            </a:r>
            <a:r>
              <a:rPr lang="ru-RU" sz="1400" b="1" dirty="0" smtClean="0"/>
              <a:t>» (</a:t>
            </a:r>
            <a:r>
              <a:rPr lang="ru-RU" sz="1400" b="1" dirty="0"/>
              <a:t>АНО ВО ОУЭП),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«Институт деловой карьеры</a:t>
            </a:r>
            <a:r>
              <a:rPr lang="ru-RU" sz="1400" b="1" dirty="0" smtClean="0"/>
              <a:t>», </a:t>
            </a:r>
          </a:p>
          <a:p>
            <a:pPr algn="just"/>
            <a:r>
              <a:rPr lang="ru-RU" sz="1400" b="1" dirty="0" smtClean="0"/>
              <a:t>г. 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содействия развитию науки и образования «Общественная академия компьютерных наук»,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«Академия информатизации образования»,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Частное </a:t>
            </a:r>
            <a:r>
              <a:rPr lang="ru-RU" sz="1400" b="1" dirty="0"/>
              <a:t>учреждение «Информационные технологии», г. </a:t>
            </a:r>
            <a:r>
              <a:rPr lang="ru-RU" sz="1400" b="1" dirty="0" smtClean="0"/>
              <a:t>Караганда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Ассоциация </a:t>
            </a:r>
            <a:r>
              <a:rPr lang="ru-RU" sz="1400" b="1" dirty="0"/>
              <a:t>электронного обучения,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Частное Образовательное Учреждение Высшего Образования «Академия управления и производства», г. Москва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9185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974" y="637860"/>
            <a:ext cx="36469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Цель конференции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7800" y="1624671"/>
            <a:ext cx="10134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 smtClean="0">
                <a:ea typeface="Arial Unicode MS"/>
                <a:cs typeface="Arial Unicode MS"/>
              </a:rPr>
              <a:t>Цель конференции</a:t>
            </a:r>
            <a:r>
              <a:rPr lang="ru-RU" sz="1400" dirty="0" smtClean="0">
                <a:ea typeface="Arial Unicode MS"/>
                <a:cs typeface="Arial Unicode MS"/>
              </a:rPr>
              <a:t>: обсуждение актуальных проблем теории и практики факторов роста эффективности экономического и правового  управления устойчивым развитием регионов и организаций в условиях </a:t>
            </a:r>
            <a:r>
              <a:rPr lang="ru-RU" sz="1400" dirty="0">
                <a:ea typeface="Arial Unicode MS"/>
                <a:cs typeface="Arial Unicode MS"/>
              </a:rPr>
              <a:t>с</a:t>
            </a:r>
            <a:r>
              <a:rPr lang="ru-RU" sz="1400" dirty="0" smtClean="0">
                <a:ea typeface="Arial Unicode MS"/>
                <a:cs typeface="Arial Unicode MS"/>
              </a:rPr>
              <a:t>анкционного давления и изменений конкурентной среды; обмен </a:t>
            </a:r>
            <a:r>
              <a:rPr lang="ru-RU" sz="1400" dirty="0">
                <a:ea typeface="Arial Unicode MS"/>
                <a:cs typeface="Arial Unicode MS"/>
              </a:rPr>
              <a:t>научными взглядами и мнениями, результатами научных исследований и опытом «Лучшей практики» решения проблем по вопросам формирования системы государственной поддержки приоритетных отраслей, повышения эффективности инвестиционной и инновационной деятельности организаций; научный поиск эффективных инструментов развития </a:t>
            </a:r>
            <a:r>
              <a:rPr lang="ru-RU" sz="1400" dirty="0" smtClean="0">
                <a:ea typeface="Arial Unicode MS"/>
                <a:cs typeface="Arial Unicode MS"/>
              </a:rPr>
              <a:t>и совершенствования </a:t>
            </a:r>
            <a:r>
              <a:rPr lang="ru-RU" sz="1400" dirty="0">
                <a:ea typeface="Arial Unicode MS"/>
                <a:cs typeface="Arial Unicode MS"/>
              </a:rPr>
              <a:t>управления и права, механизмов снижения рисков влияния </a:t>
            </a:r>
            <a:r>
              <a:rPr lang="ru-RU" sz="1400" dirty="0" smtClean="0">
                <a:ea typeface="Arial Unicode MS"/>
                <a:cs typeface="Arial Unicode MS"/>
              </a:rPr>
              <a:t>санкционного давления на </a:t>
            </a:r>
            <a:r>
              <a:rPr lang="ru-RU" sz="1400" dirty="0">
                <a:ea typeface="Arial Unicode MS"/>
                <a:cs typeface="Arial Unicode MS"/>
              </a:rPr>
              <a:t>развитие приоритетных отраслей экономики и социальной </a:t>
            </a:r>
            <a:r>
              <a:rPr lang="ru-RU" sz="1400" dirty="0" smtClean="0">
                <a:ea typeface="Arial Unicode MS"/>
                <a:cs typeface="Arial Unicode MS"/>
              </a:rPr>
              <a:t>сферы в современном мире. </a:t>
            </a:r>
            <a:endParaRPr lang="ru-RU" sz="1400" dirty="0"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6639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983" y="639422"/>
            <a:ext cx="4511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Регистрация участников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8983" y="1512813"/>
            <a:ext cx="89207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b="1" dirty="0"/>
              <a:t>Регистрация </a:t>
            </a:r>
            <a:r>
              <a:rPr lang="ru-RU" sz="1400" dirty="0"/>
              <a:t>участников конференции проводится с 10.30 - 11.00 по адресу: </a:t>
            </a:r>
            <a:r>
              <a:rPr lang="ru-RU" sz="1400" dirty="0" smtClean="0"/>
              <a:t> г. Москва</a:t>
            </a:r>
            <a:r>
              <a:rPr lang="ru-RU" sz="1400" dirty="0"/>
              <a:t>,  ул. Нижегородская, дом 32, строение 4, 3 этаж, ауд. 352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>
              <a:lnSpc>
                <a:spcPct val="200000"/>
              </a:lnSpc>
            </a:pPr>
            <a:endParaRPr lang="ru-RU" sz="1400" dirty="0"/>
          </a:p>
          <a:p>
            <a:pPr algn="just">
              <a:lnSpc>
                <a:spcPct val="200000"/>
              </a:lnSpc>
            </a:pPr>
            <a:r>
              <a:rPr lang="ru-RU" sz="1400" b="1" dirty="0" smtClean="0"/>
              <a:t>Участники </a:t>
            </a:r>
            <a:r>
              <a:rPr lang="ru-RU" sz="1400" b="1" dirty="0"/>
              <a:t>конференции</a:t>
            </a:r>
            <a:r>
              <a:rPr lang="ru-RU" sz="1400" dirty="0"/>
              <a:t> – специалисты в </a:t>
            </a:r>
            <a:r>
              <a:rPr lang="ru-RU" sz="1400" dirty="0" smtClean="0"/>
              <a:t>области экономики, менеджмента, права и социальной сферы, представители </a:t>
            </a:r>
            <a:r>
              <a:rPr lang="ru-RU" sz="1400" dirty="0"/>
              <a:t>международных, государственных, общественных и иных организаций, российские и зарубежные ученые, </a:t>
            </a:r>
            <a:r>
              <a:rPr lang="ru-RU" sz="1400" dirty="0" smtClean="0"/>
              <a:t>преподаватели, аспиранты</a:t>
            </a:r>
            <a:r>
              <a:rPr lang="ru-RU" sz="1400" dirty="0"/>
              <a:t>, магистранты и </a:t>
            </a:r>
            <a:r>
              <a:rPr lang="ru-RU" sz="1400" dirty="0" smtClean="0"/>
              <a:t>студенты.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911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1250" y="626036"/>
            <a:ext cx="8560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Варианты участия в работе конференции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2247" y="1422428"/>
            <a:ext cx="98449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связи) и публикация статей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</a:t>
            </a:r>
            <a:r>
              <a:rPr lang="ru-RU" sz="1400" dirty="0" smtClean="0"/>
              <a:t>);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проведение мастер-класса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презентация проекта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стендовый доклад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публикация статей в сборнике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стендовый доклад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Участие в качестве слушателя конференции.</a:t>
            </a:r>
          </a:p>
        </p:txBody>
      </p:sp>
    </p:spTree>
    <p:extLst>
      <p:ext uri="{BB962C8B-B14F-4D97-AF65-F5344CB8AC3E}">
        <p14:creationId xmlns:p14="http://schemas.microsoft.com/office/powerpoint/2010/main" val="36626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9992" y="655412"/>
            <a:ext cx="4013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Условия участия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9992" y="1916053"/>
            <a:ext cx="971999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Рабочий язык конференции: </a:t>
            </a:r>
            <a:r>
              <a:rPr lang="ru-RU" sz="1400" dirty="0" smtClean="0"/>
              <a:t>русский, английский</a:t>
            </a:r>
          </a:p>
          <a:p>
            <a:endParaRPr lang="ru-RU" sz="1400" dirty="0"/>
          </a:p>
          <a:p>
            <a:r>
              <a:rPr lang="ru-RU" sz="1400" dirty="0"/>
              <a:t>За справками и дополнительной информацией обращаться к секретарю оргкомитета конференции </a:t>
            </a:r>
            <a:r>
              <a:rPr lang="ru-RU" sz="1400" dirty="0" smtClean="0"/>
              <a:t> Ермолаевой Татьяне Александровне</a:t>
            </a:r>
          </a:p>
          <a:p>
            <a:endParaRPr lang="ru-RU" sz="1400" dirty="0"/>
          </a:p>
          <a:p>
            <a:endParaRPr lang="ru-RU" sz="1400" dirty="0"/>
          </a:p>
          <a:p>
            <a:r>
              <a:rPr lang="en-US" sz="1400" dirty="0"/>
              <a:t>E-mail: </a:t>
            </a:r>
            <a:r>
              <a:rPr lang="en-US" sz="1400" u="sng" dirty="0" smtClean="0"/>
              <a:t>pa@ogeu.ru</a:t>
            </a:r>
            <a:r>
              <a:rPr lang="ru-RU" sz="1400" dirty="0" smtClean="0"/>
              <a:t>, Москва</a:t>
            </a:r>
            <a:r>
              <a:rPr lang="en-US" sz="1400" dirty="0"/>
              <a:t>, </a:t>
            </a:r>
            <a:r>
              <a:rPr lang="ru-RU" sz="1400" dirty="0" err="1"/>
              <a:t>ул</a:t>
            </a:r>
            <a:r>
              <a:rPr lang="en-US" sz="1400" dirty="0"/>
              <a:t>. </a:t>
            </a:r>
            <a:r>
              <a:rPr lang="ru-RU" sz="1400" dirty="0"/>
              <a:t>Нижегородская, д. 32,  </a:t>
            </a:r>
            <a:r>
              <a:rPr lang="ru-RU" sz="1400" dirty="0" smtClean="0"/>
              <a:t>ауд. 352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947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554" y="67399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57554" y="1414220"/>
            <a:ext cx="9759165" cy="6099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Председатель</a:t>
            </a:r>
            <a:r>
              <a:rPr lang="ru-RU" sz="1400" dirty="0">
                <a:ea typeface="Arial Unicode MS"/>
                <a:cs typeface="Arial Unicode MS"/>
              </a:rPr>
              <a:t>: Фокина Валерия Николаевна, кандидат социологических наук, ректор АНО ВО «ОУЭП» (Москва).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Заместитель </a:t>
            </a:r>
            <a:r>
              <a:rPr lang="ru-RU" sz="1400" dirty="0">
                <a:ea typeface="Arial Unicode MS"/>
                <a:cs typeface="Arial Unicode MS"/>
              </a:rPr>
              <a:t>председателя: Милов Павел Олегович – </a:t>
            </a:r>
            <a:r>
              <a:rPr lang="ru-RU" sz="1400" dirty="0" smtClean="0">
                <a:ea typeface="Arial Unicode MS"/>
                <a:cs typeface="Arial Unicode MS"/>
              </a:rPr>
              <a:t>кандидат </a:t>
            </a:r>
            <a:r>
              <a:rPr lang="ru-RU" sz="1400" dirty="0">
                <a:ea typeface="Arial Unicode MS"/>
                <a:cs typeface="Arial Unicode MS"/>
              </a:rPr>
              <a:t>юридических наук, доцент кафедры Гражданского права и процесса АНО ВО «Институт деловой карьеры</a:t>
            </a:r>
            <a:r>
              <a:rPr lang="ru-RU" sz="1400" dirty="0" smtClean="0">
                <a:ea typeface="Arial Unicode MS"/>
                <a:cs typeface="Arial Unicode MS"/>
              </a:rPr>
              <a:t>», директор редакционно-издательского дома АНО ВО «Российский новый университет» </a:t>
            </a:r>
            <a:r>
              <a:rPr lang="ru-RU" sz="1400" dirty="0">
                <a:ea typeface="Arial Unicode MS"/>
                <a:cs typeface="Arial Unicode MS"/>
              </a:rPr>
              <a:t>(Москва).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>
                <a:ea typeface="Arial Unicode MS"/>
                <a:cs typeface="Arial Unicode MS"/>
              </a:rPr>
              <a:t>Члены оргкомитета: </a:t>
            </a:r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Газалиев</a:t>
            </a:r>
            <a:r>
              <a:rPr lang="ru-RU" sz="1400" dirty="0" smtClean="0"/>
              <a:t> </a:t>
            </a:r>
            <a:r>
              <a:rPr lang="ru-RU" sz="1400" dirty="0"/>
              <a:t>А.М. – академик Национальной Академии наук Республики Казахстан, лауреат государственной премии республики Казахстан, советник директора частного учреждения «Информационные технологии».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Давитадзе</a:t>
            </a:r>
            <a:r>
              <a:rPr lang="ru-RU" sz="1400" dirty="0" smtClean="0"/>
              <a:t> </a:t>
            </a:r>
            <a:r>
              <a:rPr lang="ru-RU" sz="1400" dirty="0"/>
              <a:t>М.Д. – заведующий кафедрой уголовного права и процесса АНО ВО «ОУЭП» (Москва), доктор юридических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Данилина Е.И. – заведующий кафедрой Государственного и муниципального управления и конституционного права АНО ВО «Институт деловой карьеры» (Москва), доктор экономических наук, профессор.  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0367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8380" y="1440875"/>
            <a:ext cx="9248614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Данина Т.М</a:t>
            </a:r>
            <a:r>
              <a:rPr lang="ru-RU" sz="1400" dirty="0"/>
              <a:t>. – </a:t>
            </a:r>
            <a:r>
              <a:rPr lang="ru-RU" sz="1400" dirty="0" smtClean="0"/>
              <a:t> доцент кафедры экономики и управления АНО ВО «ОУЭП» (Москва), кандидат экономических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Егерев И.М. – заведующий </a:t>
            </a:r>
            <a:r>
              <a:rPr lang="ru-RU" sz="1400" dirty="0"/>
              <a:t>кафедрой </a:t>
            </a:r>
            <a:r>
              <a:rPr lang="ru-RU" sz="1400" dirty="0" smtClean="0"/>
              <a:t>права </a:t>
            </a:r>
            <a:r>
              <a:rPr lang="ru-RU" sz="1400" dirty="0"/>
              <a:t>ЧОУ ВО «АУП</a:t>
            </a:r>
            <a:r>
              <a:rPr lang="ru-RU" sz="1400" dirty="0" smtClean="0"/>
              <a:t>», кандидат юридических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Жариков</a:t>
            </a:r>
            <a:r>
              <a:rPr lang="ru-RU" sz="1400" dirty="0" smtClean="0"/>
              <a:t> </a:t>
            </a:r>
            <a:r>
              <a:rPr lang="ru-RU" sz="1400" dirty="0"/>
              <a:t>Ю.С. – главный научный сотрудник АНО ВО «ОУЭП» (Москва), кандидат юридических наук, доцент.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Иванова </a:t>
            </a:r>
            <a:r>
              <a:rPr lang="ru-RU" sz="1400" dirty="0"/>
              <a:t>Л.С. – первый проректор АНО ВО «</a:t>
            </a:r>
            <a:r>
              <a:rPr lang="ru-RU" sz="1400" dirty="0" err="1"/>
              <a:t>ОУЭП</a:t>
            </a:r>
            <a:r>
              <a:rPr lang="ru-RU" sz="1400" dirty="0"/>
              <a:t>» (Москва). </a:t>
            </a:r>
          </a:p>
          <a:p>
            <a:pPr>
              <a:lnSpc>
                <a:spcPct val="150000"/>
              </a:lnSpc>
            </a:pPr>
            <a:r>
              <a:rPr lang="ru-RU" sz="1400" dirty="0" err="1"/>
              <a:t>Козьяков</a:t>
            </a:r>
            <a:r>
              <a:rPr lang="ru-RU" sz="1400" dirty="0"/>
              <a:t> Р.В. – заведующий кафедрой социально-гуманитарных дисциплин ЧОУ ВО «АУП», кандидат психологических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Лебедев </a:t>
            </a:r>
            <a:r>
              <a:rPr lang="ru-RU" sz="1400" dirty="0"/>
              <a:t>Н.А. – главный специалист Института экономики РАН, почётный работник высшего профессионального образования РФ, заведующий кафедрой Экономики и финансового права АНО ВО «Институт деловой карьеры» (Москва), доктор экономических наук, профессор.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Масягин</a:t>
            </a:r>
            <a:r>
              <a:rPr lang="ru-RU" sz="1400" dirty="0" smtClean="0"/>
              <a:t> </a:t>
            </a:r>
            <a:r>
              <a:rPr lang="ru-RU" sz="1400" dirty="0"/>
              <a:t>В.П. – заведующий кафедрой педагогики и психологии АНО ВО «ОУЭП» (Москва), доктор педагогических наук, профессор</a:t>
            </a:r>
            <a:r>
              <a:rPr lang="ru-RU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Самарина Т.П. – заведующий кафедрой трудового и финансового права АНО ВО «ОУЭП» (Москва), кандидат исторических наук, доцент.</a:t>
            </a:r>
          </a:p>
          <a:p>
            <a:pPr>
              <a:lnSpc>
                <a:spcPct val="150000"/>
              </a:lnSpc>
            </a:pPr>
            <a:endParaRPr lang="ru-RU" sz="1400" dirty="0"/>
          </a:p>
          <a:p>
            <a:pPr>
              <a:lnSpc>
                <a:spcPct val="150000"/>
              </a:lnSpc>
            </a:pPr>
            <a:endParaRPr lang="ru-RU" sz="1400" dirty="0"/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2567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8380" y="1452500"/>
            <a:ext cx="924861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Силенко </a:t>
            </a:r>
            <a:r>
              <a:rPr lang="ru-RU" sz="1400" dirty="0"/>
              <a:t>Н.А. – заведующий кафедрой теории и истории государства и права АНО ВО «ОУЭП» (Москва), кандидат философских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err="1"/>
              <a:t>Соклакова</a:t>
            </a:r>
            <a:r>
              <a:rPr lang="ru-RU" sz="1400" dirty="0"/>
              <a:t> И.В. – заведующий кафедрой экономики и управления ЧОУ ВО «АУП», кандидат экономических наук, доцент.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Сотникова </a:t>
            </a:r>
            <a:r>
              <a:rPr lang="ru-RU" sz="1400" dirty="0"/>
              <a:t>Е.Д – проректор по научной работе АНО ВО «ОУЭП» (Москва), кандидат социологических наук.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Тараканова Н.В. – заведующий кафедрой экономики и управления АНО ВО «ОУЭП» (Москва), кандидат экономических наук, доцент</a:t>
            </a:r>
            <a:r>
              <a:rPr lang="ru-RU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Федоров С.Е. – </a:t>
            </a:r>
            <a:r>
              <a:rPr lang="ru-RU" sz="1400" dirty="0"/>
              <a:t>заведующий кафедрой </a:t>
            </a:r>
            <a:r>
              <a:rPr lang="ru-RU" sz="1400" dirty="0" smtClean="0"/>
              <a:t>информатики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кандидат технических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Шипилов А.И</a:t>
            </a:r>
            <a:r>
              <a:rPr lang="ru-RU" sz="1400" dirty="0"/>
              <a:t>. </a:t>
            </a:r>
            <a:r>
              <a:rPr lang="ru-RU" sz="1400" dirty="0" smtClean="0"/>
              <a:t>– профессор кафедры педагогики и психологии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доктор психологических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Секретарь </a:t>
            </a:r>
            <a:r>
              <a:rPr lang="ru-RU" sz="1400" dirty="0"/>
              <a:t>оргкомитета </a:t>
            </a:r>
            <a:r>
              <a:rPr lang="ru-RU" sz="1400" dirty="0" smtClean="0"/>
              <a:t>– Ермолаева Т.А.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911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773</TotalTime>
  <Words>1284</Words>
  <Application>Microsoft Office PowerPoint</Application>
  <PresentationFormat>Широкоэкранный</PresentationFormat>
  <Paragraphs>145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 Unicode MS</vt:lpstr>
      <vt:lpstr>Century Gothic</vt:lpstr>
      <vt:lpstr>Wingdings 3</vt:lpstr>
      <vt:lpstr>Легкий дым</vt:lpstr>
      <vt:lpstr>ПРОГРАММА  НАЦИОНАЛЬНОЙ НАУЧНО-ПРАКТИЧЕСКОЙ КОНФЕРЕНЦИИ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Международной научно-практической конференции</dc:title>
  <dc:creator>Зеленеева Галина</dc:creator>
  <cp:lastModifiedBy>Иоаннесьян Елена</cp:lastModifiedBy>
  <cp:revision>84</cp:revision>
  <dcterms:created xsi:type="dcterms:W3CDTF">2022-09-19T13:28:14Z</dcterms:created>
  <dcterms:modified xsi:type="dcterms:W3CDTF">2024-04-17T09:24:41Z</dcterms:modified>
</cp:coreProperties>
</file>