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7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934106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8186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57549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120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13712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999286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9747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50173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2732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423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95057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31612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45198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87363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15296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8971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22168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t>3/17/2026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5096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431290" y="1832610"/>
            <a:ext cx="9709150" cy="1600200"/>
          </a:xfrm>
        </p:spPr>
        <p:txBody>
          <a:bodyPr>
            <a:no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ПРОГРАММА</a:t>
            </a:r>
            <a:br>
              <a:rPr lang="ru-RU" sz="20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международной </a:t>
            </a:r>
            <a:r>
              <a:rPr lang="ru-RU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НАУЧНО-ПРАКТИЧЕСКОЙ КОНФЕРЕНЦИИ </a:t>
            </a:r>
            <a:br>
              <a:rPr lang="ru-RU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sz="20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ru-RU" sz="20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93775" y="3909060"/>
            <a:ext cx="10356850" cy="1736725"/>
          </a:xfrm>
        </p:spPr>
        <p:txBody>
          <a:bodyPr>
            <a:normAutofit fontScale="97500"/>
          </a:bodyPr>
          <a:lstStyle/>
          <a:p>
            <a:pPr algn="ctr">
              <a:lnSpc>
                <a:spcPct val="210000"/>
              </a:lnSpc>
            </a:pPr>
            <a:r>
              <a:rPr lang="ru-RU" sz="2000" b="1" i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«</a:t>
            </a:r>
            <a:r>
              <a:rPr lang="ru-RU" b="1" dirty="0" smtClean="0"/>
              <a:t>Россия в многополярном мире. Новые вызовы современности</a:t>
            </a:r>
            <a:r>
              <a:rPr lang="ru-RU" sz="2000" b="1" i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»</a:t>
            </a:r>
          </a:p>
          <a:p>
            <a:pPr algn="ctr"/>
            <a:endParaRPr lang="ru-RU" sz="15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ru-RU" sz="15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ru-RU" sz="1500" dirty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ru-RU" sz="15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03815" y="5869984"/>
            <a:ext cx="3163094" cy="614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2">
                    <a:lumMod val="75000"/>
                  </a:schemeClr>
                </a:solidFill>
              </a:rPr>
              <a:t>Москва</a:t>
            </a:r>
          </a:p>
          <a:p>
            <a:pPr algn="ctr"/>
            <a:endParaRPr lang="ru-RU" sz="10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r>
              <a:rPr lang="ru-RU" sz="1200" b="1" dirty="0" smtClean="0">
                <a:solidFill>
                  <a:schemeClr val="bg2">
                    <a:lumMod val="75000"/>
                  </a:schemeClr>
                </a:solidFill>
                <a:cs typeface="Arial" panose="020B0604020202020204"/>
              </a:rPr>
              <a:t>21 апреля 2025 </a:t>
            </a:r>
            <a:r>
              <a:rPr lang="ru-RU" sz="1200" b="1" dirty="0">
                <a:solidFill>
                  <a:schemeClr val="bg2">
                    <a:lumMod val="75000"/>
                  </a:schemeClr>
                </a:solidFill>
                <a:cs typeface="Arial" panose="020B0604020202020204"/>
              </a:rPr>
              <a:t>г.</a:t>
            </a:r>
            <a:endParaRPr lang="ru-RU" sz="1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8052" y="592810"/>
            <a:ext cx="19279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Доклады</a:t>
            </a:r>
            <a:r>
              <a:rPr lang="ru-RU" sz="28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endParaRPr lang="ru-RU" sz="28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7770" y="1383030"/>
            <a:ext cx="10271125" cy="525526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ru-RU" sz="1400" dirty="0" err="1" smtClean="0"/>
              <a:t>Аллалыев</a:t>
            </a:r>
            <a:r>
              <a:rPr lang="ru-RU" sz="1400" dirty="0" smtClean="0"/>
              <a:t> Р.М. Содержание принципов суверенного равенства, невмешательства во внутренние дела.</a:t>
            </a:r>
          </a:p>
          <a:p>
            <a:endParaRPr lang="ru-RU" sz="1400" dirty="0"/>
          </a:p>
          <a:p>
            <a:r>
              <a:rPr lang="ru-RU" sz="1400" dirty="0" err="1"/>
              <a:t>Аллалыев</a:t>
            </a:r>
            <a:r>
              <a:rPr lang="ru-RU" sz="1400" dirty="0"/>
              <a:t> Р.М</a:t>
            </a:r>
            <a:r>
              <a:rPr lang="ru-RU" sz="1400" dirty="0" smtClean="0"/>
              <a:t>. Международно-правовой обычай.</a:t>
            </a:r>
          </a:p>
          <a:p>
            <a:endParaRPr lang="ru-RU" sz="1400" dirty="0" smtClean="0"/>
          </a:p>
          <a:p>
            <a:r>
              <a:rPr lang="ru-RU" sz="1400" dirty="0" smtClean="0"/>
              <a:t>Анохин С.А. Правовой режим исключительной экономической зоны.</a:t>
            </a:r>
          </a:p>
          <a:p>
            <a:endParaRPr lang="ru-RU" sz="1400" dirty="0"/>
          </a:p>
          <a:p>
            <a:r>
              <a:rPr lang="ru-RU" sz="1400" dirty="0"/>
              <a:t>Анохин С.А</a:t>
            </a:r>
            <a:r>
              <a:rPr lang="ru-RU" sz="1400" dirty="0" smtClean="0"/>
              <a:t>. Государственное регулирование отношений в сфере интеллектуальной собственности.</a:t>
            </a:r>
          </a:p>
          <a:p>
            <a:endParaRPr lang="ru-RU" sz="1400" dirty="0" smtClean="0"/>
          </a:p>
          <a:p>
            <a:r>
              <a:rPr lang="ru-RU" altLang="en-US" sz="1400" dirty="0" err="1" smtClean="0"/>
              <a:t>Леднев</a:t>
            </a:r>
            <a:r>
              <a:rPr lang="ru-RU" altLang="en-US" sz="1400" dirty="0" smtClean="0"/>
              <a:t> А.И. Содержание принципов равноправия и права народов распоряжаться своей судьбой, сотрудничества государств.</a:t>
            </a:r>
          </a:p>
          <a:p>
            <a:endParaRPr lang="ru-RU" altLang="ru-RU" sz="1400" dirty="0"/>
          </a:p>
          <a:p>
            <a:r>
              <a:rPr lang="ru-RU" altLang="ru-RU" sz="1400" dirty="0" err="1" smtClean="0"/>
              <a:t>Милякина</a:t>
            </a:r>
            <a:r>
              <a:rPr lang="ru-RU" altLang="ru-RU" sz="1400" dirty="0" smtClean="0"/>
              <a:t> Е.В. Некоторые вопросы права государственной и муниципальной (публичной ответственности).</a:t>
            </a:r>
          </a:p>
          <a:p>
            <a:endParaRPr lang="ru-RU" altLang="ru-RU" sz="1400" dirty="0"/>
          </a:p>
          <a:p>
            <a:r>
              <a:rPr lang="ru-RU" altLang="ru-RU" sz="1400" dirty="0" smtClean="0"/>
              <a:t>Михайленко Е.М. Интеллектуальная собственность в частном праве.</a:t>
            </a:r>
          </a:p>
          <a:p>
            <a:endParaRPr lang="ru-RU" altLang="ru-RU" sz="1400" dirty="0"/>
          </a:p>
          <a:p>
            <a:r>
              <a:rPr lang="ru-RU" altLang="ru-RU" sz="1400" dirty="0" smtClean="0"/>
              <a:t>Смирнов М.Г. Правовой режим государства как субъекта международного права.</a:t>
            </a:r>
            <a:endParaRPr lang="ru-RU" altLang="ru-RU" sz="1400" dirty="0"/>
          </a:p>
          <a:p>
            <a:endParaRPr lang="ru-RU" altLang="ru-RU" sz="1400" dirty="0"/>
          </a:p>
          <a:p>
            <a:r>
              <a:rPr lang="ru-RU" sz="1400" dirty="0" smtClean="0"/>
              <a:t>Смирнов М.Г. Иммунитет государства и его виды.</a:t>
            </a:r>
          </a:p>
          <a:p>
            <a:endParaRPr lang="ru-RU" sz="1400" dirty="0"/>
          </a:p>
          <a:p>
            <a:r>
              <a:rPr lang="ru-RU" sz="1400" dirty="0"/>
              <a:t>Смирнов М.Г</a:t>
            </a:r>
            <a:r>
              <a:rPr lang="ru-RU" sz="1400" dirty="0" smtClean="0"/>
              <a:t>. Содержание принципа добросовестного соблюдения международных обязательств.</a:t>
            </a:r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3198" y="588935"/>
            <a:ext cx="18317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Доклады</a:t>
            </a:r>
            <a:endParaRPr lang="ru-RU" sz="32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0160" y="1479550"/>
            <a:ext cx="10193655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Толстова И.А. Взаимодействие международного права и внутригосударственного права.</a:t>
            </a:r>
          </a:p>
          <a:p>
            <a:endParaRPr lang="ru-RU" sz="1400" dirty="0"/>
          </a:p>
          <a:p>
            <a:r>
              <a:rPr lang="ru-RU" sz="1400" dirty="0" smtClean="0"/>
              <a:t>Щербачева Л.В. Правопреемство государств в отношении договоров между государствами. </a:t>
            </a:r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pPr algn="ctr"/>
            <a:r>
              <a:rPr lang="en-US" sz="1400" u="sng" dirty="0"/>
              <a:t>www.ouep.ru</a:t>
            </a:r>
            <a:endParaRPr lang="ru-RU" sz="1400" dirty="0"/>
          </a:p>
          <a:p>
            <a:pPr algn="ctr"/>
            <a:endParaRPr lang="ru-RU" sz="1400" dirty="0" smtClean="0"/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2896" y="686971"/>
            <a:ext cx="467557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Организаторы </a:t>
            </a:r>
            <a:r>
              <a:rPr lang="ru-RU" sz="28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конференции</a:t>
            </a:r>
          </a:p>
          <a:p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8570" y="1494155"/>
            <a:ext cx="10283190" cy="418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/>
              <a:t>Автономная </a:t>
            </a:r>
            <a:r>
              <a:rPr lang="ru-RU" sz="1400" b="1" dirty="0"/>
              <a:t>некоммерческая организация высшего образования «Открытый университет экономики, управления и права</a:t>
            </a:r>
            <a:r>
              <a:rPr lang="ru-RU" sz="1400" b="1" dirty="0" smtClean="0"/>
              <a:t>» (</a:t>
            </a:r>
            <a:r>
              <a:rPr lang="ru-RU" sz="1400" b="1" dirty="0"/>
              <a:t>АНО ВО ОУЭП), г. </a:t>
            </a:r>
            <a:r>
              <a:rPr lang="ru-RU" sz="1400" b="1" dirty="0" smtClean="0"/>
              <a:t>Москва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 smtClean="0"/>
              <a:t>Автономная </a:t>
            </a:r>
            <a:r>
              <a:rPr lang="ru-RU" sz="1400" b="1" dirty="0"/>
              <a:t>некоммерческая организация высшего образования «Институт деловой карьеры</a:t>
            </a:r>
            <a:r>
              <a:rPr lang="ru-RU" sz="1400" b="1" dirty="0" smtClean="0"/>
              <a:t>», </a:t>
            </a:r>
          </a:p>
          <a:p>
            <a:pPr algn="just"/>
            <a:r>
              <a:rPr lang="ru-RU" sz="1400" b="1" dirty="0" smtClean="0"/>
              <a:t>г. Москва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 smtClean="0"/>
              <a:t>Межрегиональная </a:t>
            </a:r>
            <a:r>
              <a:rPr lang="ru-RU" sz="1400" b="1" dirty="0"/>
              <a:t>общественная организация содействия развитию науки и образования «Общественная академия компьютерных наук», г. </a:t>
            </a:r>
            <a:r>
              <a:rPr lang="ru-RU" sz="1400" b="1" dirty="0" smtClean="0"/>
              <a:t>Москва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 smtClean="0"/>
              <a:t>Межрегиональная </a:t>
            </a:r>
            <a:r>
              <a:rPr lang="ru-RU" sz="1400" b="1" dirty="0"/>
              <a:t>общественная организация «Академия информатизации образования», г. </a:t>
            </a:r>
            <a:r>
              <a:rPr lang="ru-RU" sz="1400" b="1" dirty="0" smtClean="0"/>
              <a:t>Москва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 smtClean="0"/>
              <a:t>Частное </a:t>
            </a:r>
            <a:r>
              <a:rPr lang="ru-RU" sz="1400" b="1" dirty="0"/>
              <a:t>учреждение «Информационные технологии», г. </a:t>
            </a:r>
            <a:r>
              <a:rPr lang="ru-RU" sz="1400" b="1" dirty="0" smtClean="0"/>
              <a:t>Караганда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dirty="0" smtClean="0"/>
              <a:t>Ассоциация </a:t>
            </a:r>
            <a:r>
              <a:rPr lang="ru-RU" sz="1400" b="1" dirty="0"/>
              <a:t>электронного обучения, г. </a:t>
            </a:r>
            <a:r>
              <a:rPr lang="ru-RU" sz="1400" b="1" dirty="0" smtClean="0"/>
              <a:t>Москва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dirty="0" smtClean="0"/>
              <a:t>Частное Образовательное Учреждение Высшего Образования «Академия управления и производства», г. Москва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dirty="0"/>
              <a:t>«Общественная академия компьютерных наук», Москва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44974" y="637860"/>
            <a:ext cx="36469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Цель конференции</a:t>
            </a:r>
            <a:endParaRPr lang="ru-RU" sz="32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5535" y="1624965"/>
            <a:ext cx="100558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ru-RU" sz="1400" b="1" dirty="0" smtClean="0">
                <a:ea typeface="Arial Unicode MS"/>
                <a:cs typeface="Arial Unicode MS"/>
              </a:rPr>
              <a:t>Цель конференции</a:t>
            </a:r>
            <a:r>
              <a:rPr lang="ru-RU" sz="1400" dirty="0" smtClean="0">
                <a:ea typeface="Arial Unicode MS"/>
                <a:cs typeface="Arial Unicode MS"/>
              </a:rPr>
              <a:t>: обсуждение актуальных </a:t>
            </a:r>
            <a:r>
              <a:rPr lang="ru-RU" sz="1400" dirty="0" smtClean="0"/>
              <a:t>вопросов формирования новой архитектуры международных отношений, трансформации глобальной системы безопасности и роли России в условиях становления многополярного мира; обмен научными взглядами и мнениями, результатами политологических, экономических и социологических исследований, а также опытом адаптации внешнеполитических стратегий и национальных моделей развития к реалиям </a:t>
            </a:r>
            <a:r>
              <a:rPr lang="ru-RU" sz="1400" dirty="0" err="1" smtClean="0"/>
              <a:t>полицентричности</a:t>
            </a:r>
            <a:r>
              <a:rPr lang="ru-RU" sz="1400" dirty="0" smtClean="0">
                <a:ea typeface="Arial Unicode MS"/>
                <a:cs typeface="Arial Unicode MS"/>
              </a:rPr>
              <a:t>; научный поиск эффективных  форм межгосударственного сотрудничества и партнерства, направленных на укрепление суверенитета и национальной идентичности, а также выработка конкретных инструментов и механизмов ответов на новые вызовы современности, включая вопросы снижения рисков фрагментации мировой экономики, преодоления кризисов доверия и урегулирования региональных конфликтов в современном мире. </a:t>
            </a:r>
            <a:endParaRPr lang="ru-RU" sz="1400" dirty="0">
              <a:effectLst/>
              <a:ea typeface="Arial Unicode MS"/>
              <a:cs typeface="Arial Unicode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8983" y="639422"/>
            <a:ext cx="451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Регистрация участников</a:t>
            </a:r>
            <a:endParaRPr lang="ru-RU" sz="32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30935" y="1512570"/>
            <a:ext cx="9628505" cy="2676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1400" b="1" dirty="0"/>
              <a:t>Регистрация </a:t>
            </a:r>
            <a:r>
              <a:rPr lang="ru-RU" sz="1400" dirty="0"/>
              <a:t>участников конференции проводится с 10.30 - 11.00 по адресу: </a:t>
            </a:r>
            <a:r>
              <a:rPr lang="ru-RU" sz="1400" dirty="0" smtClean="0"/>
              <a:t> г. Москва</a:t>
            </a:r>
            <a:r>
              <a:rPr lang="ru-RU" sz="1400" dirty="0"/>
              <a:t>,  ул. Нижегородская, дом 32, строение 4, 3 этаж, ауд. 352</a:t>
            </a:r>
            <a:r>
              <a:rPr lang="en-US" sz="1400" dirty="0" smtClean="0"/>
              <a:t>.</a:t>
            </a:r>
            <a:endParaRPr lang="ru-RU" sz="1400" dirty="0" smtClean="0"/>
          </a:p>
          <a:p>
            <a:pPr>
              <a:lnSpc>
                <a:spcPct val="200000"/>
              </a:lnSpc>
            </a:pPr>
            <a:endParaRPr lang="ru-RU" sz="1400" dirty="0"/>
          </a:p>
          <a:p>
            <a:pPr algn="just">
              <a:lnSpc>
                <a:spcPct val="200000"/>
              </a:lnSpc>
            </a:pPr>
            <a:r>
              <a:rPr lang="ru-RU" sz="1400" b="1" dirty="0" smtClean="0"/>
              <a:t>Участники </a:t>
            </a:r>
            <a:r>
              <a:rPr lang="ru-RU" sz="1400" b="1" dirty="0"/>
              <a:t>конференции</a:t>
            </a:r>
            <a:r>
              <a:rPr lang="ru-RU" sz="1400" dirty="0"/>
              <a:t> – специалисты в </a:t>
            </a:r>
            <a:r>
              <a:rPr lang="ru-RU" sz="1400" dirty="0" smtClean="0"/>
              <a:t>области экономики, менеджмента, права и социальной сферы, представители </a:t>
            </a:r>
            <a:r>
              <a:rPr lang="ru-RU" sz="1400" dirty="0"/>
              <a:t>международных, государственных, общественных и иных организаций, российские и зарубежные ученые, </a:t>
            </a:r>
            <a:r>
              <a:rPr lang="ru-RU" sz="1400" dirty="0" smtClean="0"/>
              <a:t>преподаватели, аспиранты</a:t>
            </a:r>
            <a:r>
              <a:rPr lang="ru-RU" sz="1400" dirty="0"/>
              <a:t>, магистранты и </a:t>
            </a:r>
            <a:r>
              <a:rPr lang="ru-RU" sz="1400" dirty="0" smtClean="0"/>
              <a:t>студенты.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91250" y="626036"/>
            <a:ext cx="85602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Варианты участия в работе конференции</a:t>
            </a:r>
            <a:endParaRPr lang="ru-RU" sz="36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41425" y="1422400"/>
            <a:ext cx="9810115" cy="3538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/>
              <a:t>Очное участие – выступление с докладом (в том числе с использованием телекоммуникационных каналов связи) и публикация статей</a:t>
            </a:r>
            <a:r>
              <a:rPr lang="ru-RU" sz="1400" dirty="0" smtClean="0"/>
              <a:t>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Очное участие – выступление с докладом (в том числе с использованием телекоммуникационных каналов связи</a:t>
            </a:r>
            <a:r>
              <a:rPr lang="ru-RU" sz="1400" dirty="0" smtClean="0"/>
              <a:t>);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Очное участие – проведение мастер-класса</a:t>
            </a:r>
            <a:r>
              <a:rPr lang="ru-RU" sz="1400" dirty="0" smtClean="0"/>
              <a:t>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Очное участие – презентация проекта</a:t>
            </a:r>
            <a:r>
              <a:rPr lang="ru-RU" sz="1400" dirty="0" smtClean="0"/>
              <a:t>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Очное участие – стендовый доклад</a:t>
            </a:r>
            <a:r>
              <a:rPr lang="ru-RU" sz="1400" dirty="0" smtClean="0"/>
              <a:t>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Заочное участие – публикация статей в сборнике</a:t>
            </a:r>
            <a:r>
              <a:rPr lang="ru-RU" sz="1400" dirty="0" smtClean="0"/>
              <a:t>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Заочное участие – стендовый доклад</a:t>
            </a:r>
            <a:r>
              <a:rPr lang="ru-RU" sz="1400" dirty="0" smtClean="0"/>
              <a:t>;</a:t>
            </a:r>
          </a:p>
          <a:p>
            <a:pPr lvl="0"/>
            <a:endParaRPr lang="ru-RU" sz="1400" dirty="0"/>
          </a:p>
          <a:p>
            <a:pPr lvl="0"/>
            <a:r>
              <a:rPr lang="ru-RU" sz="1400" dirty="0"/>
              <a:t>Участие в качестве слушателя конференции.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9992" y="655412"/>
            <a:ext cx="40132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Условия участия</a:t>
            </a:r>
            <a:endParaRPr lang="ru-RU" sz="3200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73480" y="1915795"/>
            <a:ext cx="10260965" cy="1599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Рабочий язык конференции: </a:t>
            </a:r>
            <a:r>
              <a:rPr lang="ru-RU" sz="1400" dirty="0" smtClean="0"/>
              <a:t>русский, английский</a:t>
            </a:r>
          </a:p>
          <a:p>
            <a:endParaRPr lang="ru-RU" sz="1400" dirty="0"/>
          </a:p>
          <a:p>
            <a:r>
              <a:rPr lang="ru-RU" sz="1400" dirty="0"/>
              <a:t>За справками и дополнительной информацией обращаться к секретарю оргкомитета конференции </a:t>
            </a:r>
            <a:r>
              <a:rPr lang="ru-RU" sz="1400" dirty="0" smtClean="0"/>
              <a:t> Ермолаевой Татьяне Александровне</a:t>
            </a:r>
          </a:p>
          <a:p>
            <a:endParaRPr lang="ru-RU" sz="1400" dirty="0"/>
          </a:p>
          <a:p>
            <a:endParaRPr lang="ru-RU" sz="1400" dirty="0"/>
          </a:p>
          <a:p>
            <a:r>
              <a:rPr lang="en-US" sz="1400" dirty="0"/>
              <a:t>E-mail: </a:t>
            </a:r>
            <a:r>
              <a:rPr lang="en-US" sz="1400" u="sng" dirty="0" smtClean="0"/>
              <a:t>pa@umney.ru</a:t>
            </a:r>
            <a:r>
              <a:rPr lang="ru-RU" sz="1400" dirty="0" smtClean="0"/>
              <a:t>, Москва</a:t>
            </a:r>
            <a:r>
              <a:rPr lang="en-US" sz="1400" dirty="0"/>
              <a:t>, </a:t>
            </a:r>
            <a:r>
              <a:rPr lang="ru-RU" sz="1400" dirty="0" err="1"/>
              <a:t>ул</a:t>
            </a:r>
            <a:r>
              <a:rPr lang="en-US" sz="1400" dirty="0"/>
              <a:t>. </a:t>
            </a:r>
            <a:r>
              <a:rPr lang="ru-RU" sz="1400" dirty="0"/>
              <a:t>Нижегородская, д. 32,  </a:t>
            </a:r>
            <a:r>
              <a:rPr lang="ru-RU" sz="1400" dirty="0" smtClean="0"/>
              <a:t>ауд. 352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7554" y="673995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Организационный</a:t>
            </a:r>
            <a:r>
              <a:rPr lang="ru-RU" sz="2800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комитет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85240" y="1414145"/>
            <a:ext cx="10099675" cy="497205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ru-RU" sz="1400" dirty="0" smtClean="0">
                <a:ea typeface="Arial Unicode MS"/>
                <a:cs typeface="Arial Unicode MS"/>
              </a:rPr>
              <a:t>Председатель</a:t>
            </a:r>
            <a:r>
              <a:rPr lang="ru-RU" sz="1400" dirty="0">
                <a:ea typeface="Arial Unicode MS"/>
                <a:cs typeface="Arial Unicode MS"/>
              </a:rPr>
              <a:t>: Фокина Валерия Николаевна, кандидат социологических наук, ректор АНО ВО «ОУЭП» (Москва).</a:t>
            </a: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ru-RU" sz="1400" dirty="0" smtClean="0">
                <a:ea typeface="Arial Unicode MS"/>
                <a:cs typeface="Arial Unicode MS"/>
              </a:rPr>
              <a:t>Заместитель </a:t>
            </a:r>
            <a:r>
              <a:rPr lang="ru-RU" sz="1400" dirty="0">
                <a:ea typeface="Arial Unicode MS"/>
                <a:cs typeface="Arial Unicode MS"/>
              </a:rPr>
              <a:t>председателя: Милов Павел Олегович – </a:t>
            </a:r>
            <a:r>
              <a:rPr lang="ru-RU" sz="1400" dirty="0" smtClean="0">
                <a:ea typeface="Arial Unicode MS"/>
                <a:cs typeface="Arial Unicode MS"/>
              </a:rPr>
              <a:t>кандидат </a:t>
            </a:r>
            <a:r>
              <a:rPr lang="ru-RU" sz="1400" dirty="0">
                <a:ea typeface="Arial Unicode MS"/>
                <a:cs typeface="Arial Unicode MS"/>
              </a:rPr>
              <a:t>юридических наук, доцент кафедры Гражданского права и процесса АНО ВО «Институт деловой карьеры</a:t>
            </a:r>
            <a:r>
              <a:rPr lang="ru-RU" sz="1400" dirty="0" smtClean="0">
                <a:ea typeface="Arial Unicode MS"/>
                <a:cs typeface="Arial Unicode MS"/>
              </a:rPr>
              <a:t>», директор редакционно-издательского дома АНО ВО «Российский новый университет» </a:t>
            </a:r>
            <a:r>
              <a:rPr lang="ru-RU" sz="1400" dirty="0">
                <a:ea typeface="Arial Unicode MS"/>
                <a:cs typeface="Arial Unicode MS"/>
              </a:rPr>
              <a:t>(Москва).</a:t>
            </a: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r>
              <a:rPr lang="ru-RU" sz="1400" b="1" dirty="0">
                <a:ea typeface="Arial Unicode MS"/>
                <a:cs typeface="Arial Unicode MS"/>
              </a:rPr>
              <a:t>Члены оргкомитета: </a:t>
            </a:r>
          </a:p>
          <a:p>
            <a:pPr>
              <a:lnSpc>
                <a:spcPct val="150000"/>
              </a:lnSpc>
            </a:pPr>
            <a:r>
              <a:rPr lang="ru-RU" sz="1400" dirty="0" err="1" smtClean="0"/>
              <a:t>Газалиев</a:t>
            </a:r>
            <a:r>
              <a:rPr lang="ru-RU" sz="1400" dirty="0" smtClean="0"/>
              <a:t> </a:t>
            </a:r>
            <a:r>
              <a:rPr lang="ru-RU" sz="1400" dirty="0"/>
              <a:t>А.М. – академик Национальной Академии наук Республики Казахстан, лауреат государственной премии республики Казахстан, советник директора частного учреждения «Информационные технологии». 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ym typeface="+mn-ea"/>
              </a:rPr>
              <a:t>Егерев И.М. – заведующий </a:t>
            </a:r>
            <a:r>
              <a:rPr lang="ru-RU" sz="1400" dirty="0">
                <a:sym typeface="+mn-ea"/>
              </a:rPr>
              <a:t>кафедрой </a:t>
            </a:r>
            <a:r>
              <a:rPr lang="ru-RU" sz="1400" dirty="0" smtClean="0">
                <a:sym typeface="+mn-ea"/>
              </a:rPr>
              <a:t>права </a:t>
            </a:r>
            <a:r>
              <a:rPr lang="ru-RU" sz="1400" dirty="0">
                <a:sym typeface="+mn-ea"/>
              </a:rPr>
              <a:t>ЧОУ ВО «АУП</a:t>
            </a:r>
            <a:r>
              <a:rPr lang="ru-RU" sz="1400" dirty="0" smtClean="0">
                <a:sym typeface="+mn-ea"/>
              </a:rPr>
              <a:t>», кандидат юридических наук, доцент.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err="1" smtClean="0"/>
              <a:t>Давитадзе</a:t>
            </a:r>
            <a:r>
              <a:rPr lang="ru-RU" sz="1400" dirty="0" smtClean="0"/>
              <a:t> </a:t>
            </a:r>
            <a:r>
              <a:rPr lang="ru-RU" sz="1400" dirty="0"/>
              <a:t>М.Д. – заведующий кафедрой уголовного права и процесса АНО ВО «ОУЭП» (Москва), доктор юридических наук, профессор</a:t>
            </a:r>
            <a:r>
              <a:rPr lang="ru-RU" sz="1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1400" dirty="0">
                <a:sym typeface="+mn-ea"/>
              </a:rPr>
              <a:t>Данилина Е.И. – заведующий кафедрой Государственного и муниципального управления и конституционного права АНО ВО «Институт деловой карьеры» (Москва), доктор экономических наук, профессор.  </a:t>
            </a:r>
            <a:endParaRPr lang="ru-RU" sz="1400" dirty="0"/>
          </a:p>
          <a:p>
            <a:pPr>
              <a:lnSpc>
                <a:spcPct val="150000"/>
              </a:lnSpc>
            </a:pPr>
            <a:endParaRPr lang="ru-RU" sz="1400" dirty="0"/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dirty="0" smtClean="0">
              <a:solidFill>
                <a:srgbClr val="000000"/>
              </a:solidFill>
              <a:ea typeface="Arial Unicode MS"/>
              <a:cs typeface="Arial Unicode MS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b="1" dirty="0">
              <a:solidFill>
                <a:schemeClr val="bg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dirty="0">
              <a:solidFill>
                <a:srgbClr val="000000"/>
              </a:solidFill>
              <a:effectLst/>
              <a:ea typeface="Arial Unicode MS"/>
              <a:cs typeface="Arial Unicode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8380" y="670121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Организационный</a:t>
            </a:r>
            <a:r>
              <a:rPr lang="ru-RU" sz="2800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комитет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45565" y="1440815"/>
            <a:ext cx="9920605" cy="490283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/>
              <a:t>Иванова </a:t>
            </a:r>
            <a:r>
              <a:rPr lang="ru-RU" sz="1400" dirty="0"/>
              <a:t>Л.С. – первый проректор АНО ВО «</a:t>
            </a:r>
            <a:r>
              <a:rPr lang="ru-RU" sz="1400" dirty="0" err="1"/>
              <a:t>ОУЭП</a:t>
            </a:r>
            <a:r>
              <a:rPr lang="ru-RU" sz="1400" dirty="0"/>
              <a:t>» (Москва). </a:t>
            </a:r>
          </a:p>
          <a:p>
            <a:pPr>
              <a:lnSpc>
                <a:spcPct val="150000"/>
              </a:lnSpc>
            </a:pPr>
            <a:r>
              <a:rPr lang="ru-RU" sz="1400" dirty="0" err="1"/>
              <a:t>Козьяков</a:t>
            </a:r>
            <a:r>
              <a:rPr lang="ru-RU" sz="1400" dirty="0"/>
              <a:t> Р.В. – заведующий кафедрой социально-гуманитарных дисциплин ЧОУ ВО «АУП», кандидат психологических наук, доцент.</a:t>
            </a:r>
          </a:p>
          <a:p>
            <a:pPr>
              <a:lnSpc>
                <a:spcPct val="150000"/>
              </a:lnSpc>
            </a:pPr>
            <a:r>
              <a:rPr lang="ru-RU" sz="1400" dirty="0" smtClean="0"/>
              <a:t>Лебедев </a:t>
            </a:r>
            <a:r>
              <a:rPr lang="ru-RU" sz="1400" dirty="0"/>
              <a:t>Н.А. – главный специалист Института экономики РАН, почётный работник высшего профессионального образования РФ, заведующий кафедрой Экономики и финансового права АНО ВО «Институт деловой карьеры» (Москва), доктор экономических наук, профессор.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err="1" smtClean="0"/>
              <a:t>Масягин</a:t>
            </a:r>
            <a:r>
              <a:rPr lang="ru-RU" sz="1400" dirty="0" smtClean="0"/>
              <a:t> </a:t>
            </a:r>
            <a:r>
              <a:rPr lang="ru-RU" sz="1400" dirty="0"/>
              <a:t>В.П. – заведующий кафедрой педагогики и психологии АНО ВО «ОУЭП» (Москва), доктор педагогических наук, профессор</a:t>
            </a:r>
            <a:r>
              <a:rPr lang="ru-RU" sz="1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Самарина Т.П. – заведующий кафедрой трудового и финансового права АНО ВО «ОУЭП» (Москва), кандидат исторических наук, доцент</a:t>
            </a:r>
            <a:r>
              <a:rPr lang="ru-RU" sz="1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Силенко Н.А. – заведующий кафедрой теории и истории государства и права АНО ВО «ОУЭП» (Москва), кандидат философских наук, доцент.</a:t>
            </a:r>
          </a:p>
          <a:p>
            <a:pPr>
              <a:lnSpc>
                <a:spcPct val="150000"/>
              </a:lnSpc>
            </a:pPr>
            <a:r>
              <a:rPr lang="ru-RU" sz="1400" dirty="0" err="1"/>
              <a:t>Соклакова</a:t>
            </a:r>
            <a:r>
              <a:rPr lang="ru-RU" sz="1400" dirty="0"/>
              <a:t> И.В. – заведующий кафедрой экономики и управления ЧОУ ВО «АУП», кандидат экономических наук, доцент. </a:t>
            </a:r>
          </a:p>
          <a:p>
            <a:pPr>
              <a:lnSpc>
                <a:spcPct val="150000"/>
              </a:lnSpc>
            </a:pPr>
            <a:endParaRPr lang="ru-RU" sz="1400" dirty="0"/>
          </a:p>
          <a:p>
            <a:pPr>
              <a:lnSpc>
                <a:spcPct val="150000"/>
              </a:lnSpc>
            </a:pPr>
            <a:endParaRPr lang="ru-RU" sz="1400" dirty="0"/>
          </a:p>
          <a:p>
            <a:pPr>
              <a:lnSpc>
                <a:spcPct val="150000"/>
              </a:lnSpc>
            </a:pPr>
            <a:endParaRPr lang="ru-RU" sz="1400" dirty="0"/>
          </a:p>
          <a:p>
            <a:r>
              <a:rPr lang="ru-RU" sz="1400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dirty="0" smtClean="0">
              <a:solidFill>
                <a:srgbClr val="000000"/>
              </a:solidFill>
              <a:ea typeface="Arial Unicode MS"/>
              <a:cs typeface="Arial Unicode MS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b="1" dirty="0">
              <a:solidFill>
                <a:schemeClr val="bg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dirty="0">
              <a:solidFill>
                <a:srgbClr val="000000"/>
              </a:solidFill>
              <a:effectLst/>
              <a:ea typeface="Arial Unicode MS"/>
              <a:cs typeface="Arial Unicode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8380" y="670121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Организационный</a:t>
            </a:r>
            <a:r>
              <a:rPr lang="ru-RU" sz="2800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latin typeface="+mj-lt"/>
              </a:rPr>
              <a:t>комитет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48410" y="1452245"/>
            <a:ext cx="9939020" cy="49555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/>
              <a:t>Федоров С.Е. – </a:t>
            </a:r>
            <a:r>
              <a:rPr lang="ru-RU" sz="1400" dirty="0"/>
              <a:t>заведующий кафедрой </a:t>
            </a:r>
            <a:r>
              <a:rPr lang="ru-RU" sz="1400" dirty="0" smtClean="0"/>
              <a:t>информатики </a:t>
            </a:r>
            <a:r>
              <a:rPr lang="ru-RU" sz="1400" dirty="0"/>
              <a:t>АНО ВО «ОУЭП» (Москва), </a:t>
            </a:r>
            <a:r>
              <a:rPr lang="ru-RU" sz="1400" dirty="0" smtClean="0"/>
              <a:t>кандидат технических наук, профессор.</a:t>
            </a:r>
          </a:p>
          <a:p>
            <a:pPr>
              <a:lnSpc>
                <a:spcPct val="150000"/>
              </a:lnSpc>
            </a:pPr>
            <a:r>
              <a:rPr lang="ru-RU" sz="1400" dirty="0" smtClean="0"/>
              <a:t>Шипилов А.И</a:t>
            </a:r>
            <a:r>
              <a:rPr lang="ru-RU" sz="1400" dirty="0"/>
              <a:t>. </a:t>
            </a:r>
            <a:r>
              <a:rPr lang="ru-RU" sz="1400" dirty="0" smtClean="0"/>
              <a:t>– профессор кафедры педагогики и психологии </a:t>
            </a:r>
            <a:r>
              <a:rPr lang="ru-RU" sz="1400" dirty="0"/>
              <a:t>АНО ВО «ОУЭП» (Москва), </a:t>
            </a:r>
            <a:r>
              <a:rPr lang="ru-RU" sz="1400" dirty="0" smtClean="0"/>
              <a:t>доктор психологических наук, профессор.</a:t>
            </a:r>
          </a:p>
          <a:p>
            <a:pPr>
              <a:lnSpc>
                <a:spcPct val="150000"/>
              </a:lnSpc>
            </a:pPr>
            <a:r>
              <a:rPr lang="ru-RU" sz="1400" dirty="0" smtClean="0"/>
              <a:t>Секретарь </a:t>
            </a:r>
            <a:r>
              <a:rPr lang="ru-RU" sz="1400" dirty="0"/>
              <a:t>оргкомитета </a:t>
            </a:r>
            <a:r>
              <a:rPr lang="ru-RU" sz="1400" dirty="0" smtClean="0"/>
              <a:t>– Ермолаева Т.А.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dirty="0" smtClean="0">
              <a:solidFill>
                <a:srgbClr val="000000"/>
              </a:solidFill>
              <a:ea typeface="Arial Unicode MS"/>
              <a:cs typeface="Arial Unicode MS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b="1" dirty="0">
              <a:solidFill>
                <a:schemeClr val="bg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</a:pPr>
            <a:endParaRPr lang="ru-RU" sz="1400" dirty="0">
              <a:solidFill>
                <a:srgbClr val="000000"/>
              </a:solidFill>
              <a:effectLst/>
              <a:ea typeface="Arial Unicode MS"/>
              <a:cs typeface="Arial Unicode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187</TotalTime>
  <Words>922</Words>
  <Application>Microsoft Office PowerPoint</Application>
  <PresentationFormat>Широкоэкранный</PresentationFormat>
  <Paragraphs>128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Arial Unicode MS</vt:lpstr>
      <vt:lpstr>Century Gothic</vt:lpstr>
      <vt:lpstr>Wingdings 3</vt:lpstr>
      <vt:lpstr>Сектор</vt:lpstr>
      <vt:lpstr>ПРОГРАММА  международной НАУЧНО-ПРАКТИЧЕСКОЙ КОНФЕРЕНЦИИ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Международной научно-практической конференции</dc:title>
  <dc:creator>Зеленеева Галина</dc:creator>
  <cp:lastModifiedBy>Иоаннесьян Елена</cp:lastModifiedBy>
  <cp:revision>109</cp:revision>
  <dcterms:created xsi:type="dcterms:W3CDTF">2022-09-19T13:28:00Z</dcterms:created>
  <dcterms:modified xsi:type="dcterms:W3CDTF">2026-03-17T10:02:00Z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23AF7888F30449478685E901237567AC_13</vt:lpwstr>
  </property>
  <property fmtid="{D5CDD505-2E9C-101B-9397-08002B2CF9AE}" pid="3" name="KSOProductBuildVer">
    <vt:lpwstr>1049-12.2.0.18911</vt:lpwstr>
  </property>
</Properties>
</file>