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3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7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24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F56FA2-41D3-4942-9E88-01C70B16281F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7E208-95C9-4E6F-A767-21218BBE81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9928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57322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89319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66387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925784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87302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591874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92824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45733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92011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02632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6784268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9987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119960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036458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07352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1240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7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57" r:id="rId4"/>
    <p:sldLayoutId id="2147483858" r:id="rId5"/>
    <p:sldLayoutId id="2147483859" r:id="rId6"/>
    <p:sldLayoutId id="2147483860" r:id="rId7"/>
    <p:sldLayoutId id="2147483861" r:id="rId8"/>
    <p:sldLayoutId id="2147483862" r:id="rId9"/>
    <p:sldLayoutId id="2147483863" r:id="rId10"/>
    <p:sldLayoutId id="2147483864" r:id="rId11"/>
    <p:sldLayoutId id="2147483865" r:id="rId12"/>
    <p:sldLayoutId id="2147483866" r:id="rId13"/>
    <p:sldLayoutId id="2147483867" r:id="rId14"/>
    <p:sldLayoutId id="2147483868" r:id="rId15"/>
    <p:sldLayoutId id="214748386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>
          <a:xfrm>
            <a:off x="1431290" y="1832610"/>
            <a:ext cx="9709150" cy="1600200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ПРОГРАММА</a:t>
            </a:r>
            <a:br>
              <a:rPr lang="ru-RU" sz="20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НАЦИОНАЛЬНОЙ </a:t>
            </a:r>
            <a: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НАУЧНО-ПРАКТИЧЕСКОЙ КОНФЕРЕНЦИИ </a:t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/>
            </a:r>
            <a:br>
              <a:rPr lang="ru-RU" sz="2000" b="1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ru-RU" sz="2000" b="1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3775" y="3909060"/>
            <a:ext cx="10356850" cy="1736725"/>
          </a:xfrm>
        </p:spPr>
        <p:txBody>
          <a:bodyPr>
            <a:normAutofit fontScale="97500"/>
          </a:bodyPr>
          <a:lstStyle/>
          <a:p>
            <a:pPr algn="ctr">
              <a:lnSpc>
                <a:spcPct val="210000"/>
              </a:lnSpc>
            </a:pPr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«</a:t>
            </a:r>
            <a:r>
              <a:rPr lang="ru-RU" b="1" dirty="0" smtClean="0"/>
              <a:t>Государство в эпоху постмодерна. Перспективы развития России в </a:t>
            </a:r>
            <a:r>
              <a:rPr lang="en-US" b="1" dirty="0" smtClean="0"/>
              <a:t>XXI </a:t>
            </a:r>
            <a:r>
              <a:rPr lang="ru-RU" b="1" dirty="0" smtClean="0"/>
              <a:t>веке: актуальные тенденции</a:t>
            </a:r>
            <a:r>
              <a:rPr lang="ru-RU" sz="2000" b="1" i="1" dirty="0" smtClean="0">
                <a:solidFill>
                  <a:schemeClr val="bg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»</a:t>
            </a:r>
          </a:p>
          <a:p>
            <a:pPr algn="ctr"/>
            <a:endParaRPr lang="ru-RU" sz="1500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ru-RU" sz="1500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ru-RU" sz="1500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endParaRPr lang="ru-RU" sz="1500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3815" y="5869984"/>
            <a:ext cx="3163094" cy="614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</a:rPr>
              <a:t>Москва</a:t>
            </a:r>
          </a:p>
          <a:p>
            <a:pPr algn="ctr"/>
            <a:endParaRPr lang="ru-RU" sz="1000" b="1" dirty="0" smtClean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ru-RU" sz="1200" b="1" dirty="0" smtClean="0">
                <a:solidFill>
                  <a:schemeClr val="bg2">
                    <a:lumMod val="75000"/>
                  </a:schemeClr>
                </a:solidFill>
                <a:cs typeface="Arial" panose="020B0604020202020204"/>
              </a:rPr>
              <a:t>16 февраля 2026 г.</a:t>
            </a:r>
            <a:endParaRPr lang="ru-RU" sz="1200" b="1" i="1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2896" y="686971"/>
            <a:ext cx="467557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Организаторы </a:t>
            </a:r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конференции</a:t>
            </a:r>
          </a:p>
          <a:p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8570" y="1494155"/>
            <a:ext cx="10283190" cy="4184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/>
              <a:t>Автономная </a:t>
            </a:r>
            <a:r>
              <a:rPr lang="ru-RU" sz="1400" b="1" dirty="0"/>
              <a:t>некоммерческая организация высшего образования «Открытый университет экономики, управления и права</a:t>
            </a:r>
            <a:r>
              <a:rPr lang="ru-RU" sz="1400" b="1" dirty="0" smtClean="0"/>
              <a:t>» (</a:t>
            </a:r>
            <a:r>
              <a:rPr lang="ru-RU" sz="1400" b="1" dirty="0"/>
              <a:t>АНО ВО ОУЭП), г. </a:t>
            </a:r>
            <a:r>
              <a:rPr lang="ru-RU" sz="1400" b="1" dirty="0" smtClean="0"/>
              <a:t>Москва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 smtClean="0"/>
              <a:t>Автономная </a:t>
            </a:r>
            <a:r>
              <a:rPr lang="ru-RU" sz="1400" b="1" dirty="0"/>
              <a:t>некоммерческая организация высшего образования «Институт деловой карьеры</a:t>
            </a:r>
            <a:r>
              <a:rPr lang="ru-RU" sz="1400" b="1" dirty="0" smtClean="0"/>
              <a:t>», </a:t>
            </a:r>
          </a:p>
          <a:p>
            <a:pPr algn="just"/>
            <a:r>
              <a:rPr lang="ru-RU" sz="1400" b="1" dirty="0" smtClean="0"/>
              <a:t>г. Москва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 smtClean="0"/>
              <a:t>Межрегиональная </a:t>
            </a:r>
            <a:r>
              <a:rPr lang="ru-RU" sz="1400" b="1" dirty="0"/>
              <a:t>общественная организация содействия развитию науки и образования «Общественная академия компьютерных наук», г. </a:t>
            </a:r>
            <a:r>
              <a:rPr lang="ru-RU" sz="1400" b="1" dirty="0" smtClean="0"/>
              <a:t>Москва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 smtClean="0"/>
              <a:t>Межрегиональная </a:t>
            </a:r>
            <a:r>
              <a:rPr lang="ru-RU" sz="1400" b="1" dirty="0"/>
              <a:t>общественная организация «Академия информатизации образования», г. </a:t>
            </a:r>
            <a:r>
              <a:rPr lang="ru-RU" sz="1400" b="1" dirty="0" smtClean="0"/>
              <a:t>Москва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 smtClean="0"/>
              <a:t>Частное </a:t>
            </a:r>
            <a:r>
              <a:rPr lang="ru-RU" sz="1400" b="1" dirty="0"/>
              <a:t>учреждение «Информационные технологии», г. </a:t>
            </a:r>
            <a:r>
              <a:rPr lang="ru-RU" sz="1400" b="1" dirty="0" smtClean="0"/>
              <a:t>Караганда</a:t>
            </a:r>
          </a:p>
          <a:p>
            <a:pPr algn="just"/>
            <a:endParaRPr lang="ru-RU" sz="1400" b="1" dirty="0"/>
          </a:p>
          <a:p>
            <a:pPr algn="just"/>
            <a:r>
              <a:rPr lang="ru-RU" sz="1400" b="1" dirty="0" smtClean="0"/>
              <a:t>Ассоциация </a:t>
            </a:r>
            <a:r>
              <a:rPr lang="ru-RU" sz="1400" b="1" dirty="0"/>
              <a:t>электронного обучения, г. </a:t>
            </a:r>
            <a:r>
              <a:rPr lang="ru-RU" sz="1400" b="1" dirty="0" smtClean="0"/>
              <a:t>Москва</a:t>
            </a:r>
          </a:p>
          <a:p>
            <a:pPr algn="just"/>
            <a:endParaRPr lang="ru-RU" sz="1400" b="1" dirty="0"/>
          </a:p>
          <a:p>
            <a:pPr algn="just"/>
            <a:r>
              <a:rPr lang="ru-RU" sz="1400" b="1" dirty="0" smtClean="0"/>
              <a:t>Частное Образовательное Учреждение Высшего Образования «Академия управления и производства», г. Москва</a:t>
            </a:r>
          </a:p>
          <a:p>
            <a:pPr algn="just"/>
            <a:endParaRPr lang="ru-RU" sz="1400" b="1" dirty="0"/>
          </a:p>
          <a:p>
            <a:pPr algn="just"/>
            <a:r>
              <a:rPr lang="ru-RU" sz="1400" b="1" dirty="0"/>
              <a:t>«Общественная академия компьютерных наук», Москва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4974" y="637860"/>
            <a:ext cx="364696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Цель конференции</a:t>
            </a:r>
            <a:endParaRPr lang="ru-RU" sz="32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05535" y="1624965"/>
            <a:ext cx="100558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ru-RU" sz="1400" b="1" dirty="0" smtClean="0">
                <a:ea typeface="Arial Unicode MS"/>
                <a:cs typeface="Arial Unicode MS"/>
              </a:rPr>
              <a:t>Цель конференции</a:t>
            </a:r>
            <a:r>
              <a:rPr lang="ru-RU" sz="1400" dirty="0" smtClean="0">
                <a:ea typeface="Arial Unicode MS"/>
                <a:cs typeface="Arial Unicode MS"/>
              </a:rPr>
              <a:t>: обсуждение актуальных </a:t>
            </a:r>
            <a:r>
              <a:rPr lang="ru-RU" sz="1400" dirty="0" smtClean="0"/>
              <a:t>вопросов трансформации института государства, его ценностных оснований, культурной и национальной идентичности в условиях философии и социальных реалий эпохи постмодерна; обмен научными взглядами и мнениями, результатами исследований в области политологии, философии права, социологии, экономики и культурологии, а также опытом «лучшей практики» адаптации механизмов государственного управления к вызовам фрагментации общественного сознания, развития гражданского общества и сохранения культурного суверенитета</a:t>
            </a:r>
            <a:r>
              <a:rPr lang="ru-RU" sz="1400" dirty="0" smtClean="0">
                <a:ea typeface="Arial Unicode MS"/>
                <a:cs typeface="Arial Unicode MS"/>
              </a:rPr>
              <a:t>; научный поиск эффективных  моделей государственного строительства и перспективных форм общественного диалога, направленных на укрепление российской государственности в </a:t>
            </a:r>
            <a:r>
              <a:rPr lang="en-US" sz="1400" dirty="0" smtClean="0">
                <a:ea typeface="Arial Unicode MS"/>
                <a:cs typeface="Arial Unicode MS"/>
              </a:rPr>
              <a:t>XXI </a:t>
            </a:r>
            <a:r>
              <a:rPr lang="ru-RU" sz="1400" dirty="0" smtClean="0">
                <a:ea typeface="Arial Unicode MS"/>
                <a:cs typeface="Arial Unicode MS"/>
              </a:rPr>
              <a:t>веке, а также выработка инструментов снижения рисков девальвации традиционных ценностей, преодоления социальной </a:t>
            </a:r>
            <a:r>
              <a:rPr lang="ru-RU" sz="1400" dirty="0" err="1" smtClean="0">
                <a:ea typeface="Arial Unicode MS"/>
                <a:cs typeface="Arial Unicode MS"/>
              </a:rPr>
              <a:t>атомизации</a:t>
            </a:r>
            <a:r>
              <a:rPr lang="ru-RU" sz="1400" dirty="0" smtClean="0">
                <a:ea typeface="Arial Unicode MS"/>
                <a:cs typeface="Arial Unicode MS"/>
              </a:rPr>
              <a:t> и ответов на антропологические вызовы современности.</a:t>
            </a:r>
            <a:endParaRPr lang="ru-RU" sz="1400" dirty="0">
              <a:effectLst/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8983" y="639422"/>
            <a:ext cx="45118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Регистрация участников</a:t>
            </a:r>
            <a:endParaRPr lang="ru-RU" sz="32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30935" y="1512570"/>
            <a:ext cx="9628505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sz="1400" b="1" dirty="0"/>
              <a:t>Регистрация </a:t>
            </a:r>
            <a:r>
              <a:rPr lang="ru-RU" sz="1400" dirty="0"/>
              <a:t>участников конференции проводится с 10.30 - 11.00 по адресу: </a:t>
            </a:r>
            <a:r>
              <a:rPr lang="ru-RU" sz="1400" dirty="0" smtClean="0"/>
              <a:t> г. Москва</a:t>
            </a:r>
            <a:r>
              <a:rPr lang="ru-RU" sz="1400" dirty="0"/>
              <a:t>,  ул. Нижегородская, дом 32, строение 4, 3 этаж, ауд. 352</a:t>
            </a:r>
            <a:r>
              <a:rPr lang="en-US" sz="1400" dirty="0" smtClean="0"/>
              <a:t>.</a:t>
            </a:r>
            <a:endParaRPr lang="ru-RU" sz="1400" dirty="0" smtClean="0"/>
          </a:p>
          <a:p>
            <a:pPr>
              <a:lnSpc>
                <a:spcPct val="200000"/>
              </a:lnSpc>
            </a:pPr>
            <a:endParaRPr lang="ru-RU" sz="1400" dirty="0"/>
          </a:p>
          <a:p>
            <a:pPr algn="just">
              <a:lnSpc>
                <a:spcPct val="200000"/>
              </a:lnSpc>
            </a:pPr>
            <a:r>
              <a:rPr lang="ru-RU" sz="1400" b="1" dirty="0" smtClean="0"/>
              <a:t>Участники </a:t>
            </a:r>
            <a:r>
              <a:rPr lang="ru-RU" sz="1400" b="1" dirty="0"/>
              <a:t>конференции</a:t>
            </a:r>
            <a:r>
              <a:rPr lang="ru-RU" sz="1400" dirty="0"/>
              <a:t> – специалисты в </a:t>
            </a:r>
            <a:r>
              <a:rPr lang="ru-RU" sz="1400" dirty="0" smtClean="0"/>
              <a:t>области экономики, менеджмента, права и социальной сферы, представители </a:t>
            </a:r>
            <a:r>
              <a:rPr lang="ru-RU" sz="1400" dirty="0"/>
              <a:t>международных, государственных, общественных и иных организаций, российские и зарубежные ученые, </a:t>
            </a:r>
            <a:r>
              <a:rPr lang="ru-RU" sz="1400" dirty="0" smtClean="0"/>
              <a:t>преподаватели, аспиранты</a:t>
            </a:r>
            <a:r>
              <a:rPr lang="ru-RU" sz="1400" dirty="0"/>
              <a:t>, магистранты и </a:t>
            </a:r>
            <a:r>
              <a:rPr lang="ru-RU" sz="1400" dirty="0" smtClean="0"/>
              <a:t>студенты.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91250" y="626036"/>
            <a:ext cx="85602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Варианты участия в работе конференции</a:t>
            </a:r>
            <a:endParaRPr lang="ru-RU" sz="36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41425" y="1422400"/>
            <a:ext cx="9810115" cy="3538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/>
              <a:t>Очное участие – выступление с докладом (в том числе с использованием телекоммуникационных каналов связи) и публикация статей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Очное участие – выступление с докладом (в том числе с использованием телекоммуникационных каналов связи</a:t>
            </a:r>
            <a:r>
              <a:rPr lang="ru-RU" sz="1400" dirty="0" smtClean="0"/>
              <a:t>);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Очное участие – проведение мастер-класса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Очное участие – презентация проекта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Очное участие – стендовый доклад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Заочное участие – публикация статей в сборнике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Заочное участие – стендовый доклад</a:t>
            </a:r>
            <a:r>
              <a:rPr lang="ru-RU" sz="1400" dirty="0" smtClean="0"/>
              <a:t>;</a:t>
            </a:r>
          </a:p>
          <a:p>
            <a:pPr lvl="0"/>
            <a:endParaRPr lang="ru-RU" sz="1400" dirty="0"/>
          </a:p>
          <a:p>
            <a:pPr lvl="0"/>
            <a:r>
              <a:rPr lang="ru-RU" sz="1400" dirty="0"/>
              <a:t>Участие в качестве слушателя конференции.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9992" y="655412"/>
            <a:ext cx="40132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Условия участия</a:t>
            </a:r>
            <a:endParaRPr lang="ru-RU" sz="32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73480" y="1915795"/>
            <a:ext cx="10260965" cy="1599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Рабочий язык конференции: </a:t>
            </a:r>
            <a:r>
              <a:rPr lang="ru-RU" sz="1400" dirty="0" smtClean="0"/>
              <a:t>русский</a:t>
            </a:r>
          </a:p>
          <a:p>
            <a:endParaRPr lang="ru-RU" sz="1400" dirty="0"/>
          </a:p>
          <a:p>
            <a:r>
              <a:rPr lang="ru-RU" sz="1400" dirty="0"/>
              <a:t>За справками и дополнительной информацией обращаться к секретарю оргкомитета конференции </a:t>
            </a:r>
            <a:r>
              <a:rPr lang="ru-RU" sz="1400" dirty="0" smtClean="0"/>
              <a:t> Ермолаевой Татьяне Александровне</a:t>
            </a:r>
          </a:p>
          <a:p>
            <a:endParaRPr lang="ru-RU" sz="1400" dirty="0"/>
          </a:p>
          <a:p>
            <a:endParaRPr lang="ru-RU" sz="1400" dirty="0"/>
          </a:p>
          <a:p>
            <a:r>
              <a:rPr lang="en-US" sz="1400" dirty="0"/>
              <a:t>E-mail: </a:t>
            </a:r>
            <a:r>
              <a:rPr lang="en-US" sz="1400" u="sng" dirty="0" smtClean="0"/>
              <a:t>pa@umney.ru</a:t>
            </a:r>
            <a:r>
              <a:rPr lang="ru-RU" sz="1400" dirty="0" smtClean="0"/>
              <a:t>, Москва</a:t>
            </a:r>
            <a:r>
              <a:rPr lang="en-US" sz="1400" dirty="0"/>
              <a:t>, </a:t>
            </a:r>
            <a:r>
              <a:rPr lang="ru-RU" sz="1400" dirty="0" err="1"/>
              <a:t>ул</a:t>
            </a:r>
            <a:r>
              <a:rPr lang="en-US" sz="1400" dirty="0"/>
              <a:t>. </a:t>
            </a:r>
            <a:r>
              <a:rPr lang="ru-RU" sz="1400" dirty="0"/>
              <a:t>Нижегородская, д. 32,  </a:t>
            </a:r>
            <a:r>
              <a:rPr lang="ru-RU" sz="1400" dirty="0" smtClean="0"/>
              <a:t>ауд. 352</a:t>
            </a: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7554" y="67399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Организационный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комитет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85240" y="1414145"/>
            <a:ext cx="10099675" cy="49720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ru-RU" sz="1400" dirty="0" smtClean="0">
                <a:ea typeface="Arial Unicode MS"/>
                <a:cs typeface="Arial Unicode MS"/>
              </a:rPr>
              <a:t>Председатель</a:t>
            </a:r>
            <a:r>
              <a:rPr lang="ru-RU" sz="1400" dirty="0">
                <a:ea typeface="Arial Unicode MS"/>
                <a:cs typeface="Arial Unicode MS"/>
              </a:rPr>
              <a:t>: Фокина Валерия Николаевна, кандидат социологических наук, ректор АНО ВО «ОУЭП» (Москва).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ru-RU" sz="1400" dirty="0" smtClean="0">
                <a:ea typeface="Arial Unicode MS"/>
                <a:cs typeface="Arial Unicode MS"/>
              </a:rPr>
              <a:t>Заместитель </a:t>
            </a:r>
            <a:r>
              <a:rPr lang="ru-RU" sz="1400" dirty="0">
                <a:ea typeface="Arial Unicode MS"/>
                <a:cs typeface="Arial Unicode MS"/>
              </a:rPr>
              <a:t>председателя: Милов Павел Олегович – </a:t>
            </a:r>
            <a:r>
              <a:rPr lang="ru-RU" sz="1400" dirty="0" smtClean="0">
                <a:ea typeface="Arial Unicode MS"/>
                <a:cs typeface="Arial Unicode MS"/>
              </a:rPr>
              <a:t>кандидат </a:t>
            </a:r>
            <a:r>
              <a:rPr lang="ru-RU" sz="1400" dirty="0">
                <a:ea typeface="Arial Unicode MS"/>
                <a:cs typeface="Arial Unicode MS"/>
              </a:rPr>
              <a:t>юридических наук, доцент кафедры Гражданского права и процесса АНО ВО «Институт деловой карьеры</a:t>
            </a:r>
            <a:r>
              <a:rPr lang="ru-RU" sz="1400" dirty="0" smtClean="0">
                <a:ea typeface="Arial Unicode MS"/>
                <a:cs typeface="Arial Unicode MS"/>
              </a:rPr>
              <a:t>», директор редакционно-издательского дома АНО ВО «Российский новый университет» </a:t>
            </a:r>
            <a:r>
              <a:rPr lang="ru-RU" sz="1400" dirty="0">
                <a:ea typeface="Arial Unicode MS"/>
                <a:cs typeface="Arial Unicode MS"/>
              </a:rPr>
              <a:t>(Москва).</a:t>
            </a: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ru-RU" sz="1400" b="1" dirty="0">
                <a:ea typeface="Arial Unicode MS"/>
                <a:cs typeface="Arial Unicode MS"/>
              </a:rPr>
              <a:t>Члены оргкомитета: </a:t>
            </a:r>
          </a:p>
          <a:p>
            <a:pPr>
              <a:lnSpc>
                <a:spcPct val="150000"/>
              </a:lnSpc>
            </a:pPr>
            <a:r>
              <a:rPr lang="ru-RU" sz="1400" dirty="0" err="1" smtClean="0"/>
              <a:t>Газалиев</a:t>
            </a:r>
            <a:r>
              <a:rPr lang="ru-RU" sz="1400" dirty="0" smtClean="0"/>
              <a:t> </a:t>
            </a:r>
            <a:r>
              <a:rPr lang="ru-RU" sz="1400" dirty="0"/>
              <a:t>А.М. – академик Национальной Академии наук Республики Казахстан, лауреат государственной премии республики Казахстан, советник директора частного учреждения «Информационные технологии». </a:t>
            </a:r>
          </a:p>
          <a:p>
            <a:pPr>
              <a:lnSpc>
                <a:spcPct val="150000"/>
              </a:lnSpc>
            </a:pPr>
            <a:r>
              <a:rPr lang="ru-RU" sz="1400" dirty="0" smtClean="0">
                <a:sym typeface="+mn-ea"/>
              </a:rPr>
              <a:t>Егерев И.М. – заведующий </a:t>
            </a:r>
            <a:r>
              <a:rPr lang="ru-RU" sz="1400" dirty="0">
                <a:sym typeface="+mn-ea"/>
              </a:rPr>
              <a:t>кафедрой </a:t>
            </a:r>
            <a:r>
              <a:rPr lang="ru-RU" sz="1400" dirty="0" smtClean="0">
                <a:sym typeface="+mn-ea"/>
              </a:rPr>
              <a:t>права </a:t>
            </a:r>
            <a:r>
              <a:rPr lang="ru-RU" sz="1400" dirty="0">
                <a:sym typeface="+mn-ea"/>
              </a:rPr>
              <a:t>ЧОУ ВО «АУП</a:t>
            </a:r>
            <a:r>
              <a:rPr lang="ru-RU" sz="1400" dirty="0" smtClean="0">
                <a:sym typeface="+mn-ea"/>
              </a:rPr>
              <a:t>», кандидат юридических наук, доцент.</a:t>
            </a:r>
            <a:endParaRPr lang="ru-RU" sz="1400" dirty="0" smtClean="0"/>
          </a:p>
          <a:p>
            <a:pPr>
              <a:lnSpc>
                <a:spcPct val="150000"/>
              </a:lnSpc>
            </a:pPr>
            <a:r>
              <a:rPr lang="ru-RU" sz="1400" dirty="0" err="1" smtClean="0"/>
              <a:t>Давитадзе</a:t>
            </a:r>
            <a:r>
              <a:rPr lang="ru-RU" sz="1400" dirty="0" smtClean="0"/>
              <a:t> </a:t>
            </a:r>
            <a:r>
              <a:rPr lang="ru-RU" sz="1400" dirty="0"/>
              <a:t>М.Д. – заведующий кафедрой уголовного права и процесса АНО ВО «ОУЭП» (Москва), доктор юридических наук, профессор</a:t>
            </a:r>
            <a:r>
              <a:rPr lang="ru-RU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>
                <a:sym typeface="+mn-ea"/>
              </a:rPr>
              <a:t>Данилина Е.И. – заведующий кафедрой Государственного и муниципального управления и конституционного права АНО ВО «Институт деловой карьеры» (Москва), доктор экономических наук, профессор.  </a:t>
            </a:r>
            <a:endParaRPr lang="ru-RU" sz="1400" dirty="0"/>
          </a:p>
          <a:p>
            <a:pPr>
              <a:lnSpc>
                <a:spcPct val="150000"/>
              </a:lnSpc>
            </a:pPr>
            <a:endParaRPr lang="ru-RU" sz="1400" dirty="0"/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 smtClean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b="1" dirty="0">
              <a:solidFill>
                <a:schemeClr val="bg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>
              <a:solidFill>
                <a:srgbClr val="000000"/>
              </a:solidFill>
              <a:effectLst/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8380" y="67012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Организационный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комитет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45565" y="1440815"/>
            <a:ext cx="9920605" cy="490283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Иванова </a:t>
            </a:r>
            <a:r>
              <a:rPr lang="ru-RU" sz="1400" dirty="0"/>
              <a:t>Л.С. – первый проректор АНО ВО «</a:t>
            </a:r>
            <a:r>
              <a:rPr lang="ru-RU" sz="1400" dirty="0" err="1"/>
              <a:t>ОУЭП</a:t>
            </a:r>
            <a:r>
              <a:rPr lang="ru-RU" sz="1400" dirty="0"/>
              <a:t>» (Москва). </a:t>
            </a:r>
          </a:p>
          <a:p>
            <a:pPr>
              <a:lnSpc>
                <a:spcPct val="150000"/>
              </a:lnSpc>
            </a:pPr>
            <a:r>
              <a:rPr lang="ru-RU" sz="1400" dirty="0" err="1"/>
              <a:t>Козьяков</a:t>
            </a:r>
            <a:r>
              <a:rPr lang="ru-RU" sz="1400" dirty="0"/>
              <a:t> Р.В. – заведующий кафедрой социально-гуманитарных дисциплин ЧОУ ВО «АУП», кандидат психологических наук, доцент.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Лебедев </a:t>
            </a:r>
            <a:r>
              <a:rPr lang="ru-RU" sz="1400" dirty="0"/>
              <a:t>Н.А. – главный специалист Института экономики РАН, почётный работник высшего профессионального образования РФ, заведующий кафедрой Экономики и финансового права АНО ВО «Институт деловой карьеры» (Москва), доктор экономических наук, профессор. </a:t>
            </a:r>
            <a:endParaRPr lang="ru-RU" sz="1400" dirty="0" smtClean="0"/>
          </a:p>
          <a:p>
            <a:pPr>
              <a:lnSpc>
                <a:spcPct val="150000"/>
              </a:lnSpc>
            </a:pPr>
            <a:r>
              <a:rPr lang="ru-RU" sz="1400" dirty="0" err="1" smtClean="0"/>
              <a:t>Масягин</a:t>
            </a:r>
            <a:r>
              <a:rPr lang="ru-RU" sz="1400" dirty="0" smtClean="0"/>
              <a:t> </a:t>
            </a:r>
            <a:r>
              <a:rPr lang="ru-RU" sz="1400" dirty="0"/>
              <a:t>В.П. – заведующий кафедрой педагогики и психологии АНО ВО «ОУЭП» (Москва), доктор педагогических наук, профессор</a:t>
            </a:r>
            <a:r>
              <a:rPr lang="ru-RU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Самарина Т.П. – заведующий кафедрой трудового и финансового права АНО ВО «ОУЭП» (Москва), кандидат исторических наук, доцент</a:t>
            </a:r>
            <a:r>
              <a:rPr lang="ru-RU" sz="14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1400" dirty="0"/>
              <a:t>Силенко Н.А. – заведующий кафедрой теории и истории государства и права АНО ВО «ОУЭП» (Москва), кандидат философских наук, доцент.</a:t>
            </a:r>
          </a:p>
          <a:p>
            <a:pPr>
              <a:lnSpc>
                <a:spcPct val="150000"/>
              </a:lnSpc>
            </a:pPr>
            <a:r>
              <a:rPr lang="ru-RU" sz="1400" dirty="0" err="1"/>
              <a:t>Соклакова</a:t>
            </a:r>
            <a:r>
              <a:rPr lang="ru-RU" sz="1400" dirty="0"/>
              <a:t> И.В. – заведующий кафедрой экономики и управления ЧОУ ВО «АУП», кандидат экономических наук, доцент. </a:t>
            </a:r>
          </a:p>
          <a:p>
            <a:pPr>
              <a:lnSpc>
                <a:spcPct val="150000"/>
              </a:lnSpc>
            </a:pPr>
            <a:endParaRPr lang="ru-RU" sz="1400" dirty="0"/>
          </a:p>
          <a:p>
            <a:pPr>
              <a:lnSpc>
                <a:spcPct val="150000"/>
              </a:lnSpc>
            </a:pPr>
            <a:endParaRPr lang="ru-RU" sz="1400" dirty="0"/>
          </a:p>
          <a:p>
            <a:pPr>
              <a:lnSpc>
                <a:spcPct val="150000"/>
              </a:lnSpc>
            </a:pPr>
            <a:endParaRPr lang="ru-RU" sz="1400" dirty="0"/>
          </a:p>
          <a:p>
            <a:r>
              <a:rPr lang="ru-RU" sz="1400" dirty="0" smtClean="0">
                <a:solidFill>
                  <a:schemeClr val="bg1"/>
                </a:solidFill>
              </a:rPr>
              <a:t> </a:t>
            </a:r>
            <a:endParaRPr lang="ru-RU" sz="1400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 smtClean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b="1" dirty="0">
              <a:solidFill>
                <a:schemeClr val="bg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>
              <a:solidFill>
                <a:srgbClr val="000000"/>
              </a:solidFill>
              <a:effectLst/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8380" y="670121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Организационный</a:t>
            </a:r>
            <a:r>
              <a:rPr lang="ru-RU" sz="2800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 </a:t>
            </a:r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комитет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48410" y="1452245"/>
            <a:ext cx="9939020" cy="49555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ru-RU" sz="1400" dirty="0" smtClean="0"/>
              <a:t>Федоров С.Е. – </a:t>
            </a:r>
            <a:r>
              <a:rPr lang="ru-RU" sz="1400" dirty="0"/>
              <a:t>заведующий кафедрой </a:t>
            </a:r>
            <a:r>
              <a:rPr lang="ru-RU" sz="1400" dirty="0" smtClean="0"/>
              <a:t>информатики </a:t>
            </a:r>
            <a:r>
              <a:rPr lang="ru-RU" sz="1400" dirty="0"/>
              <a:t>АНО ВО «ОУЭП» (Москва), </a:t>
            </a:r>
            <a:r>
              <a:rPr lang="ru-RU" sz="1400" dirty="0" smtClean="0"/>
              <a:t>кандидат технических наук, профессор.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Шипилов А.И</a:t>
            </a:r>
            <a:r>
              <a:rPr lang="ru-RU" sz="1400" dirty="0"/>
              <a:t>. </a:t>
            </a:r>
            <a:r>
              <a:rPr lang="ru-RU" sz="1400" dirty="0" smtClean="0"/>
              <a:t>– профессор кафедры педагогики и психологии </a:t>
            </a:r>
            <a:r>
              <a:rPr lang="ru-RU" sz="1400" dirty="0"/>
              <a:t>АНО ВО «ОУЭП» (Москва), </a:t>
            </a:r>
            <a:r>
              <a:rPr lang="ru-RU" sz="1400" dirty="0" smtClean="0"/>
              <a:t>доктор психологических наук, профессор.</a:t>
            </a:r>
          </a:p>
          <a:p>
            <a:pPr>
              <a:lnSpc>
                <a:spcPct val="150000"/>
              </a:lnSpc>
            </a:pPr>
            <a:r>
              <a:rPr lang="ru-RU" sz="1400" dirty="0" smtClean="0"/>
              <a:t>Секретарь </a:t>
            </a:r>
            <a:r>
              <a:rPr lang="ru-RU" sz="1400" dirty="0"/>
              <a:t>оргкомитета </a:t>
            </a:r>
            <a:r>
              <a:rPr lang="ru-RU" sz="1400" dirty="0" smtClean="0"/>
              <a:t>– Ермолаева Т.А.</a:t>
            </a:r>
            <a:endParaRPr lang="ru-RU" sz="1400" dirty="0">
              <a:solidFill>
                <a:srgbClr val="FF0000"/>
              </a:solidFill>
            </a:endParaRPr>
          </a:p>
          <a:p>
            <a:r>
              <a:rPr lang="ru-RU" sz="1400" dirty="0" smtClean="0">
                <a:solidFill>
                  <a:schemeClr val="bg1"/>
                </a:solidFill>
              </a:rPr>
              <a:t> </a:t>
            </a:r>
            <a:endParaRPr lang="ru-RU" sz="1400" dirty="0">
              <a:solidFill>
                <a:schemeClr val="bg1"/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 smtClean="0">
              <a:solidFill>
                <a:srgbClr val="000000"/>
              </a:solidFill>
              <a:ea typeface="Arial Unicode MS"/>
              <a:cs typeface="Arial Unicode MS"/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b="1" dirty="0">
              <a:solidFill>
                <a:schemeClr val="bg2">
                  <a:lumMod val="75000"/>
                </a:schemeClr>
              </a:solidFill>
            </a:endParaRPr>
          </a:p>
          <a:p>
            <a:pPr algn="just">
              <a:lnSpc>
                <a:spcPct val="150000"/>
              </a:lnSpc>
              <a:spcBef>
                <a:spcPts val="8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endParaRPr lang="ru-RU" sz="1400" dirty="0">
              <a:solidFill>
                <a:srgbClr val="000000"/>
              </a:solidFill>
              <a:effectLst/>
              <a:ea typeface="Arial Unicode MS"/>
              <a:cs typeface="Arial Unicode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8052" y="592810"/>
            <a:ext cx="19279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Доклады</a:t>
            </a:r>
            <a:r>
              <a:rPr lang="ru-RU" sz="28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 </a:t>
            </a:r>
            <a:endParaRPr lang="ru-RU" sz="28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7770" y="1383030"/>
            <a:ext cx="10271125" cy="525526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/>
            <a:r>
              <a:rPr lang="ru-RU" sz="1400" dirty="0" err="1" smtClean="0"/>
              <a:t>Аллалыев</a:t>
            </a:r>
            <a:r>
              <a:rPr lang="ru-RU" sz="1400" dirty="0" smtClean="0"/>
              <a:t> Р.М. Актуальные проблемы территориального верховенство государства: правовые основания и способы приобретения территории в современном мире.</a:t>
            </a:r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Анохин С.А. </a:t>
            </a:r>
            <a:r>
              <a:rPr lang="ru-RU" sz="1400" dirty="0"/>
              <a:t>Ответственность за нарушение исполнения обязательств: понятие, виды и формы в актуальном правовом контексте.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Бугай В.В. </a:t>
            </a:r>
            <a:r>
              <a:rPr lang="ru-RU" sz="1400" dirty="0"/>
              <a:t>Возмещение вреда, причинённого жизни и здоровью гражданина: современные проблемы и перспективы.</a:t>
            </a:r>
            <a:endParaRPr lang="ru-RU" sz="1400" dirty="0" smtClean="0"/>
          </a:p>
          <a:p>
            <a:pPr algn="just"/>
            <a:endParaRPr lang="ru-RU" altLang="en-US" sz="1400" dirty="0" smtClean="0"/>
          </a:p>
          <a:p>
            <a:pPr algn="just"/>
            <a:r>
              <a:rPr lang="ru-RU" altLang="en-US" sz="1400" dirty="0" err="1" smtClean="0"/>
              <a:t>Леднев</a:t>
            </a:r>
            <a:r>
              <a:rPr lang="ru-RU" altLang="en-US" sz="1400" dirty="0" smtClean="0"/>
              <a:t> А.И. </a:t>
            </a:r>
            <a:r>
              <a:rPr lang="ru-RU" sz="1400" dirty="0"/>
              <a:t>Купля-продажа недвижимости: особенности правового регулирования в эпоху цифровой трансформации.</a:t>
            </a:r>
            <a:endParaRPr lang="ru-RU" altLang="en-US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err="1" smtClean="0"/>
              <a:t>Милякина</a:t>
            </a:r>
            <a:r>
              <a:rPr lang="ru-RU" sz="1400" dirty="0" smtClean="0"/>
              <a:t> Е.В. </a:t>
            </a:r>
            <a:r>
              <a:rPr lang="ru-RU" sz="1400" dirty="0"/>
              <a:t>Экономический оборот и юридическая ответственность его участников: отдельные проблемные аспекты. </a:t>
            </a:r>
            <a:endParaRPr lang="ru-RU" sz="1400" dirty="0" smtClean="0"/>
          </a:p>
          <a:p>
            <a:pPr algn="just"/>
            <a:endParaRPr lang="ru-RU" sz="1400" dirty="0" smtClean="0"/>
          </a:p>
          <a:p>
            <a:pPr algn="just"/>
            <a:r>
              <a:rPr lang="ru-RU" sz="1400" dirty="0" smtClean="0"/>
              <a:t>Михайленко Е.М. </a:t>
            </a:r>
            <a:r>
              <a:rPr lang="ru-RU" sz="1400" dirty="0"/>
              <a:t>Добросовестность в экономическом обороте: современное состояние и тенденции </a:t>
            </a:r>
            <a:r>
              <a:rPr lang="ru-RU" sz="1400" dirty="0" err="1"/>
              <a:t>правоприменения</a:t>
            </a:r>
            <a:r>
              <a:rPr lang="ru-RU" sz="1400" dirty="0"/>
              <a:t>.</a:t>
            </a:r>
            <a:endParaRPr lang="ru-RU" sz="1400" dirty="0" smtClean="0"/>
          </a:p>
          <a:p>
            <a:pPr algn="just"/>
            <a:endParaRPr lang="ru-RU" sz="1400" dirty="0"/>
          </a:p>
          <a:p>
            <a:pPr algn="just"/>
            <a:r>
              <a:rPr lang="ru-RU" altLang="en-US" sz="1400" dirty="0" smtClean="0"/>
              <a:t>Самарина Т.П. </a:t>
            </a:r>
            <a:r>
              <a:rPr lang="ru-RU" sz="1400" dirty="0"/>
              <a:t>Договор как инструмент регулирования взаимоотношений участников в условиях цифровизации и новых экономических реалий</a:t>
            </a:r>
            <a:r>
              <a:rPr lang="ru-RU" sz="1400" dirty="0" smtClean="0"/>
              <a:t>.</a:t>
            </a:r>
          </a:p>
          <a:p>
            <a:endParaRPr lang="ru-RU" altLang="en-US" sz="1400" dirty="0"/>
          </a:p>
          <a:p>
            <a:r>
              <a:rPr lang="ru-RU" sz="1400" dirty="0" smtClean="0"/>
              <a:t>Самарина Т.П. </a:t>
            </a:r>
            <a:r>
              <a:rPr lang="ru-RU" sz="1400" dirty="0"/>
              <a:t>Образовательные услуги: некоторые вопросы правового регулирования в 2026 году.</a:t>
            </a:r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93198" y="588935"/>
            <a:ext cx="18317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bg2">
                    <a:lumMod val="75000"/>
                  </a:schemeClr>
                </a:solidFill>
                <a:latin typeface="+mj-lt"/>
              </a:rPr>
              <a:t>Доклады</a:t>
            </a:r>
            <a:endParaRPr lang="ru-RU" sz="3200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0160" y="1479550"/>
            <a:ext cx="1019365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/>
          </a:p>
          <a:p>
            <a:r>
              <a:rPr lang="ru-RU" sz="1400" dirty="0"/>
              <a:t>Самарина Т.П. Государственная и муниципальная собственность: право и вызовы цифровой экономики</a:t>
            </a:r>
            <a:endParaRPr lang="ru-RU" sz="1400" dirty="0" smtClean="0"/>
          </a:p>
          <a:p>
            <a:endParaRPr lang="ru-RU" sz="1400" dirty="0" smtClean="0"/>
          </a:p>
          <a:p>
            <a:pPr algn="just"/>
            <a:r>
              <a:rPr lang="ru-RU" sz="1400" dirty="0" smtClean="0"/>
              <a:t>Смирнов </a:t>
            </a:r>
            <a:r>
              <a:rPr lang="ru-RU" sz="1400" dirty="0"/>
              <a:t>М.Г. К вопросу о международных договорах и общепризнанных принципах и нормах международного права как источниках права в эпоху постмодерна.</a:t>
            </a:r>
            <a:endParaRPr lang="ru-RU" sz="1400" dirty="0" smtClean="0"/>
          </a:p>
          <a:p>
            <a:pPr algn="just"/>
            <a:endParaRPr lang="ru-RU" sz="1400" dirty="0"/>
          </a:p>
          <a:p>
            <a:pPr algn="just"/>
            <a:r>
              <a:rPr lang="ru-RU" sz="1400" dirty="0" smtClean="0"/>
              <a:t>Толстова И.А. </a:t>
            </a:r>
            <a:r>
              <a:rPr lang="ru-RU" sz="1400" dirty="0"/>
              <a:t>Цифровая трансформация и особенности частноправового регулирования общественных отношений: содержание и основные черты.</a:t>
            </a:r>
            <a:endParaRPr lang="ru-RU" sz="1400" dirty="0" smtClean="0"/>
          </a:p>
          <a:p>
            <a:endParaRPr lang="ru-RU" sz="1400" dirty="0"/>
          </a:p>
          <a:p>
            <a:pPr algn="just"/>
            <a:r>
              <a:rPr lang="ru-RU" sz="1400" dirty="0" smtClean="0"/>
              <a:t>Щербачева Л.В. </a:t>
            </a:r>
            <a:r>
              <a:rPr lang="ru-RU" sz="1400" dirty="0"/>
              <a:t>Российская Федерация, субъекты РФ и муниципальные образования как участники гражданско-правовых отношений: новеллы и практика 2026 года.</a:t>
            </a:r>
            <a:r>
              <a:rPr lang="ru-RU" dirty="0"/>
              <a:t> </a:t>
            </a:r>
            <a:endParaRPr lang="ru-RU" sz="1400" dirty="0" smtClean="0"/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  <a:p>
            <a:pPr algn="ctr"/>
            <a:r>
              <a:rPr lang="en-US" sz="1400" u="sng" dirty="0"/>
              <a:t>www.ouep.ru</a:t>
            </a:r>
            <a:endParaRPr lang="ru-RU" sz="1400" dirty="0"/>
          </a:p>
          <a:p>
            <a:pPr algn="ctr"/>
            <a:endParaRPr lang="ru-RU" sz="1400" dirty="0" smtClean="0"/>
          </a:p>
          <a:p>
            <a:endParaRPr lang="ru-RU" sz="1400" dirty="0"/>
          </a:p>
          <a:p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264</TotalTime>
  <Words>1022</Words>
  <Application>Microsoft Office PowerPoint</Application>
  <PresentationFormat>Широкоэкранный</PresentationFormat>
  <Paragraphs>127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Arial Unicode MS</vt:lpstr>
      <vt:lpstr>Calibri</vt:lpstr>
      <vt:lpstr>Century Gothic</vt:lpstr>
      <vt:lpstr>Wingdings 3</vt:lpstr>
      <vt:lpstr>Легкий дым</vt:lpstr>
      <vt:lpstr>ПРОГРАММА  НАЦИОНАЛЬНОЙ НАУЧНО-ПРАКТИЧЕСКОЙ КОНФЕРЕНЦИИ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Международной научно-практической конференции</dc:title>
  <dc:creator>Зеленеева Галина</dc:creator>
  <cp:lastModifiedBy>Иоаннесьян Елена</cp:lastModifiedBy>
  <cp:revision>115</cp:revision>
  <dcterms:created xsi:type="dcterms:W3CDTF">2022-09-19T13:28:00Z</dcterms:created>
  <dcterms:modified xsi:type="dcterms:W3CDTF">2026-09-29T11:21:07Z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23AF7888F30449478685E901237567AC_13</vt:lpwstr>
  </property>
  <property fmtid="{D5CDD505-2E9C-101B-9397-08002B2CF9AE}" pid="3" name="KSOProductBuildVer">
    <vt:lpwstr>1049-12.2.0.18911</vt:lpwstr>
  </property>
</Properties>
</file>